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74" r:id="rId3"/>
    <p:sldId id="307" r:id="rId4"/>
    <p:sldId id="275" r:id="rId5"/>
    <p:sldId id="320" r:id="rId6"/>
    <p:sldId id="276" r:id="rId7"/>
    <p:sldId id="279" r:id="rId8"/>
    <p:sldId id="321" r:id="rId9"/>
    <p:sldId id="315" r:id="rId10"/>
    <p:sldId id="316" r:id="rId11"/>
    <p:sldId id="317" r:id="rId12"/>
    <p:sldId id="318" r:id="rId13"/>
    <p:sldId id="319" r:id="rId14"/>
    <p:sldId id="277" r:id="rId15"/>
    <p:sldId id="298" r:id="rId16"/>
    <p:sldId id="299" r:id="rId17"/>
    <p:sldId id="287" r:id="rId18"/>
    <p:sldId id="285" r:id="rId19"/>
    <p:sldId id="311" r:id="rId20"/>
    <p:sldId id="312" r:id="rId21"/>
    <p:sldId id="313" r:id="rId22"/>
    <p:sldId id="303" r:id="rId23"/>
    <p:sldId id="297" r:id="rId24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FC"/>
    <a:srgbClr val="89B7FB"/>
    <a:srgbClr val="9D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>
      <p:cViewPr>
        <p:scale>
          <a:sx n="166" d="100"/>
          <a:sy n="166" d="100"/>
        </p:scale>
        <p:origin x="-294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C3DC6-C8B1-47CC-88FC-E58455E8060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0034D036-AD9B-46E0-AE75-2CDA3838D88A}">
      <dgm:prSet phldrT="[Текст]" custT="1"/>
      <dgm:spPr/>
      <dgm:t>
        <a:bodyPr/>
        <a:lstStyle/>
        <a:p>
          <a:r>
            <a:rPr lang="ru-RU" sz="1600" b="1" dirty="0" smtClean="0"/>
            <a:t>Алексин</a:t>
          </a:r>
          <a:endParaRPr lang="ru-RU" sz="1600" b="1" dirty="0"/>
        </a:p>
      </dgm:t>
    </dgm:pt>
    <dgm:pt modelId="{45D0ABAE-AACA-43F2-BF39-0BB270C3A7E3}" type="parTrans" cxnId="{E83C397C-177C-4B59-AF1D-08F4C58FFEF9}">
      <dgm:prSet/>
      <dgm:spPr/>
      <dgm:t>
        <a:bodyPr/>
        <a:lstStyle/>
        <a:p>
          <a:endParaRPr lang="ru-RU"/>
        </a:p>
      </dgm:t>
    </dgm:pt>
    <dgm:pt modelId="{61586914-C5BE-4FA2-A03F-7EF617F849F2}" type="sibTrans" cxnId="{E83C397C-177C-4B59-AF1D-08F4C58FFEF9}">
      <dgm:prSet/>
      <dgm:spPr/>
      <dgm:t>
        <a:bodyPr/>
        <a:lstStyle/>
        <a:p>
          <a:endParaRPr lang="ru-RU"/>
        </a:p>
      </dgm:t>
    </dgm:pt>
    <dgm:pt modelId="{18A0E252-24CB-4CD4-99D6-AA9456E13E24}">
      <dgm:prSet phldrT="[Текст]" custT="1"/>
      <dgm:spPr/>
      <dgm:t>
        <a:bodyPr/>
        <a:lstStyle/>
        <a:p>
          <a:r>
            <a:rPr lang="ru-RU" sz="1600" b="1" dirty="0" smtClean="0"/>
            <a:t>Белев</a:t>
          </a:r>
          <a:endParaRPr lang="ru-RU" sz="1600" b="1" dirty="0"/>
        </a:p>
      </dgm:t>
    </dgm:pt>
    <dgm:pt modelId="{0F768A88-74C9-40CE-91B9-6DC2389C8067}" type="parTrans" cxnId="{4803335C-AFB2-4287-B4E2-ACE8AE0F0154}">
      <dgm:prSet/>
      <dgm:spPr/>
      <dgm:t>
        <a:bodyPr/>
        <a:lstStyle/>
        <a:p>
          <a:endParaRPr lang="ru-RU"/>
        </a:p>
      </dgm:t>
    </dgm:pt>
    <dgm:pt modelId="{CBE28A96-29DA-4593-9037-842BA96EA544}" type="sibTrans" cxnId="{4803335C-AFB2-4287-B4E2-ACE8AE0F0154}">
      <dgm:prSet/>
      <dgm:spPr/>
      <dgm:t>
        <a:bodyPr/>
        <a:lstStyle/>
        <a:p>
          <a:endParaRPr lang="ru-RU"/>
        </a:p>
      </dgm:t>
    </dgm:pt>
    <dgm:pt modelId="{42640A8F-12D5-4A21-B7CB-C7DBA58A1DDC}">
      <dgm:prSet phldrT="[Текст]" custT="1"/>
      <dgm:spPr/>
      <dgm:t>
        <a:bodyPr/>
        <a:lstStyle/>
        <a:p>
          <a:r>
            <a:rPr lang="ru-RU" sz="1600" b="1" dirty="0" smtClean="0"/>
            <a:t>Ефремов</a:t>
          </a:r>
          <a:endParaRPr lang="ru-RU" sz="1600" b="1" dirty="0"/>
        </a:p>
      </dgm:t>
    </dgm:pt>
    <dgm:pt modelId="{4C607C8C-4821-4C14-83E8-010C5DBE489B}" type="parTrans" cxnId="{85A12C42-14F0-468C-A1C1-1C770F240D79}">
      <dgm:prSet/>
      <dgm:spPr/>
      <dgm:t>
        <a:bodyPr/>
        <a:lstStyle/>
        <a:p>
          <a:endParaRPr lang="ru-RU"/>
        </a:p>
      </dgm:t>
    </dgm:pt>
    <dgm:pt modelId="{B6E10000-500B-4CF4-87F1-F3129630F1CC}" type="sibTrans" cxnId="{85A12C42-14F0-468C-A1C1-1C770F240D79}">
      <dgm:prSet/>
      <dgm:spPr/>
      <dgm:t>
        <a:bodyPr/>
        <a:lstStyle/>
        <a:p>
          <a:endParaRPr lang="ru-RU"/>
        </a:p>
      </dgm:t>
    </dgm:pt>
    <dgm:pt modelId="{FB366B91-4704-4A1E-BF1E-00346EB11360}">
      <dgm:prSet custT="1"/>
      <dgm:spPr/>
      <dgm:t>
        <a:bodyPr/>
        <a:lstStyle/>
        <a:p>
          <a:r>
            <a:rPr lang="ru-RU" sz="1600" b="1" dirty="0" smtClean="0"/>
            <a:t>Суворов</a:t>
          </a:r>
          <a:endParaRPr lang="ru-RU" sz="1600" b="1" dirty="0"/>
        </a:p>
      </dgm:t>
    </dgm:pt>
    <dgm:pt modelId="{5AA01712-F92E-4071-B5B8-E17A56B8DE64}" type="parTrans" cxnId="{36B36482-1440-4760-A0DC-9D1311F9CA95}">
      <dgm:prSet/>
      <dgm:spPr/>
      <dgm:t>
        <a:bodyPr/>
        <a:lstStyle/>
        <a:p>
          <a:endParaRPr lang="ru-RU"/>
        </a:p>
      </dgm:t>
    </dgm:pt>
    <dgm:pt modelId="{C8E948F8-CD71-415A-A1E3-7EE4F1EB3429}" type="sibTrans" cxnId="{36B36482-1440-4760-A0DC-9D1311F9CA95}">
      <dgm:prSet/>
      <dgm:spPr/>
      <dgm:t>
        <a:bodyPr/>
        <a:lstStyle/>
        <a:p>
          <a:endParaRPr lang="ru-RU"/>
        </a:p>
      </dgm:t>
    </dgm:pt>
    <dgm:pt modelId="{4C5DFA9F-BFC6-4478-A446-BE1D2804515B}">
      <dgm:prSet custT="1"/>
      <dgm:spPr/>
      <dgm:t>
        <a:bodyPr/>
        <a:lstStyle/>
        <a:p>
          <a:r>
            <a: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поселок</a:t>
          </a:r>
          <a:br>
            <a: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Первомайский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FADED7-2B41-4BA6-BC1D-2E7509D71A25}" type="parTrans" cxnId="{20039EBC-1D8E-4291-B68C-4460D7CF3D0A}">
      <dgm:prSet/>
      <dgm:spPr/>
      <dgm:t>
        <a:bodyPr/>
        <a:lstStyle/>
        <a:p>
          <a:endParaRPr lang="ru-RU"/>
        </a:p>
      </dgm:t>
    </dgm:pt>
    <dgm:pt modelId="{3228C489-6196-4394-B5BB-6D73EA614DB7}" type="sibTrans" cxnId="{20039EBC-1D8E-4291-B68C-4460D7CF3D0A}">
      <dgm:prSet/>
      <dgm:spPr/>
      <dgm:t>
        <a:bodyPr/>
        <a:lstStyle/>
        <a:p>
          <a:endParaRPr lang="ru-RU"/>
        </a:p>
      </dgm:t>
    </dgm:pt>
    <dgm:pt modelId="{66CB9DDF-45E1-4BA9-84DC-B3575660014D}" type="pres">
      <dgm:prSet presAssocID="{389C3DC6-C8B1-47CC-88FC-E58455E80603}" presName="Name0" presStyleCnt="0">
        <dgm:presLayoutVars>
          <dgm:dir/>
          <dgm:animLvl val="lvl"/>
          <dgm:resizeHandles val="exact"/>
        </dgm:presLayoutVars>
      </dgm:prSet>
      <dgm:spPr/>
    </dgm:pt>
    <dgm:pt modelId="{9F5A2EA4-58E8-4D78-A937-17DE2D5A89EE}" type="pres">
      <dgm:prSet presAssocID="{0034D036-AD9B-46E0-AE75-2CDA3838D88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E2CA-A1F5-45BA-8D3B-E850B6A8E13A}" type="pres">
      <dgm:prSet presAssocID="{61586914-C5BE-4FA2-A03F-7EF617F849F2}" presName="parTxOnlySpace" presStyleCnt="0"/>
      <dgm:spPr/>
    </dgm:pt>
    <dgm:pt modelId="{DF0E50BB-DD21-4094-9270-FA585EC276C6}" type="pres">
      <dgm:prSet presAssocID="{18A0E252-24CB-4CD4-99D6-AA9456E13E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9F5D9-1204-4919-8F4B-69F2B42F0CD1}" type="pres">
      <dgm:prSet presAssocID="{CBE28A96-29DA-4593-9037-842BA96EA544}" presName="parTxOnlySpace" presStyleCnt="0"/>
      <dgm:spPr/>
    </dgm:pt>
    <dgm:pt modelId="{AF194545-25DD-45AF-8796-A389C8C70158}" type="pres">
      <dgm:prSet presAssocID="{42640A8F-12D5-4A21-B7CB-C7DBA58A1DD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7FCF0-CB43-445B-B7DC-3128AB45CC5A}" type="pres">
      <dgm:prSet presAssocID="{B6E10000-500B-4CF4-87F1-F3129630F1CC}" presName="parTxOnlySpace" presStyleCnt="0"/>
      <dgm:spPr/>
    </dgm:pt>
    <dgm:pt modelId="{8D879CE4-EDE7-4FD7-9915-48C65F38DA8A}" type="pres">
      <dgm:prSet presAssocID="{FB366B91-4704-4A1E-BF1E-00346EB1136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D6C-E279-48D7-855C-7342DEA3D438}" type="pres">
      <dgm:prSet presAssocID="{C8E948F8-CD71-415A-A1E3-7EE4F1EB3429}" presName="parTxOnlySpace" presStyleCnt="0"/>
      <dgm:spPr/>
    </dgm:pt>
    <dgm:pt modelId="{11291D9A-C131-4C99-848F-CEEE3380E03F}" type="pres">
      <dgm:prSet presAssocID="{4C5DFA9F-BFC6-4478-A446-BE1D280451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D50D9-A598-43CD-8E2B-49F4AC4153B6}" type="presOf" srcId="{42640A8F-12D5-4A21-B7CB-C7DBA58A1DDC}" destId="{AF194545-25DD-45AF-8796-A389C8C70158}" srcOrd="0" destOrd="0" presId="urn:microsoft.com/office/officeart/2005/8/layout/chevron1"/>
    <dgm:cxn modelId="{E83C397C-177C-4B59-AF1D-08F4C58FFEF9}" srcId="{389C3DC6-C8B1-47CC-88FC-E58455E80603}" destId="{0034D036-AD9B-46E0-AE75-2CDA3838D88A}" srcOrd="0" destOrd="0" parTransId="{45D0ABAE-AACA-43F2-BF39-0BB270C3A7E3}" sibTransId="{61586914-C5BE-4FA2-A03F-7EF617F849F2}"/>
    <dgm:cxn modelId="{85A12C42-14F0-468C-A1C1-1C770F240D79}" srcId="{389C3DC6-C8B1-47CC-88FC-E58455E80603}" destId="{42640A8F-12D5-4A21-B7CB-C7DBA58A1DDC}" srcOrd="2" destOrd="0" parTransId="{4C607C8C-4821-4C14-83E8-010C5DBE489B}" sibTransId="{B6E10000-500B-4CF4-87F1-F3129630F1CC}"/>
    <dgm:cxn modelId="{39A7FD6F-34F2-4E08-BA32-9D7C299739F3}" type="presOf" srcId="{0034D036-AD9B-46E0-AE75-2CDA3838D88A}" destId="{9F5A2EA4-58E8-4D78-A937-17DE2D5A89EE}" srcOrd="0" destOrd="0" presId="urn:microsoft.com/office/officeart/2005/8/layout/chevron1"/>
    <dgm:cxn modelId="{4803335C-AFB2-4287-B4E2-ACE8AE0F0154}" srcId="{389C3DC6-C8B1-47CC-88FC-E58455E80603}" destId="{18A0E252-24CB-4CD4-99D6-AA9456E13E24}" srcOrd="1" destOrd="0" parTransId="{0F768A88-74C9-40CE-91B9-6DC2389C8067}" sibTransId="{CBE28A96-29DA-4593-9037-842BA96EA544}"/>
    <dgm:cxn modelId="{36B36482-1440-4760-A0DC-9D1311F9CA95}" srcId="{389C3DC6-C8B1-47CC-88FC-E58455E80603}" destId="{FB366B91-4704-4A1E-BF1E-00346EB11360}" srcOrd="3" destOrd="0" parTransId="{5AA01712-F92E-4071-B5B8-E17A56B8DE64}" sibTransId="{C8E948F8-CD71-415A-A1E3-7EE4F1EB3429}"/>
    <dgm:cxn modelId="{3FA7B25A-5303-4D0A-8BE8-EE65AA9EDDD2}" type="presOf" srcId="{389C3DC6-C8B1-47CC-88FC-E58455E80603}" destId="{66CB9DDF-45E1-4BA9-84DC-B3575660014D}" srcOrd="0" destOrd="0" presId="urn:microsoft.com/office/officeart/2005/8/layout/chevron1"/>
    <dgm:cxn modelId="{D72EABD7-E4C6-4B94-BE36-85429B8E1E25}" type="presOf" srcId="{4C5DFA9F-BFC6-4478-A446-BE1D2804515B}" destId="{11291D9A-C131-4C99-848F-CEEE3380E03F}" srcOrd="0" destOrd="0" presId="urn:microsoft.com/office/officeart/2005/8/layout/chevron1"/>
    <dgm:cxn modelId="{28D6FAAC-434F-4204-8A40-933C8739B20C}" type="presOf" srcId="{18A0E252-24CB-4CD4-99D6-AA9456E13E24}" destId="{DF0E50BB-DD21-4094-9270-FA585EC276C6}" srcOrd="0" destOrd="0" presId="urn:microsoft.com/office/officeart/2005/8/layout/chevron1"/>
    <dgm:cxn modelId="{283CFE45-FE66-4CB5-BFEB-593BF416A67B}" type="presOf" srcId="{FB366B91-4704-4A1E-BF1E-00346EB11360}" destId="{8D879CE4-EDE7-4FD7-9915-48C65F38DA8A}" srcOrd="0" destOrd="0" presId="urn:microsoft.com/office/officeart/2005/8/layout/chevron1"/>
    <dgm:cxn modelId="{20039EBC-1D8E-4291-B68C-4460D7CF3D0A}" srcId="{389C3DC6-C8B1-47CC-88FC-E58455E80603}" destId="{4C5DFA9F-BFC6-4478-A446-BE1D2804515B}" srcOrd="4" destOrd="0" parTransId="{35FADED7-2B41-4BA6-BC1D-2E7509D71A25}" sibTransId="{3228C489-6196-4394-B5BB-6D73EA614DB7}"/>
    <dgm:cxn modelId="{A4D001B3-10AB-447B-B8A2-84052CAE7BCD}" type="presParOf" srcId="{66CB9DDF-45E1-4BA9-84DC-B3575660014D}" destId="{9F5A2EA4-58E8-4D78-A937-17DE2D5A89EE}" srcOrd="0" destOrd="0" presId="urn:microsoft.com/office/officeart/2005/8/layout/chevron1"/>
    <dgm:cxn modelId="{97065528-CC0B-4475-9D0F-F57068B02CFF}" type="presParOf" srcId="{66CB9DDF-45E1-4BA9-84DC-B3575660014D}" destId="{B13DE2CA-A1F5-45BA-8D3B-E850B6A8E13A}" srcOrd="1" destOrd="0" presId="urn:microsoft.com/office/officeart/2005/8/layout/chevron1"/>
    <dgm:cxn modelId="{CE123C8C-F6AE-4FB3-8881-2D4418CC9FF1}" type="presParOf" srcId="{66CB9DDF-45E1-4BA9-84DC-B3575660014D}" destId="{DF0E50BB-DD21-4094-9270-FA585EC276C6}" srcOrd="2" destOrd="0" presId="urn:microsoft.com/office/officeart/2005/8/layout/chevron1"/>
    <dgm:cxn modelId="{8DDE13D4-0A9B-4ED7-8971-33695D3E0BC4}" type="presParOf" srcId="{66CB9DDF-45E1-4BA9-84DC-B3575660014D}" destId="{F6C9F5D9-1204-4919-8F4B-69F2B42F0CD1}" srcOrd="3" destOrd="0" presId="urn:microsoft.com/office/officeart/2005/8/layout/chevron1"/>
    <dgm:cxn modelId="{39DCF0CA-0F63-4A62-8311-6F528C49A5A5}" type="presParOf" srcId="{66CB9DDF-45E1-4BA9-84DC-B3575660014D}" destId="{AF194545-25DD-45AF-8796-A389C8C70158}" srcOrd="4" destOrd="0" presId="urn:microsoft.com/office/officeart/2005/8/layout/chevron1"/>
    <dgm:cxn modelId="{B6F7EC3D-D5F7-47A6-9D46-96E19072858D}" type="presParOf" srcId="{66CB9DDF-45E1-4BA9-84DC-B3575660014D}" destId="{BA97FCF0-CB43-445B-B7DC-3128AB45CC5A}" srcOrd="5" destOrd="0" presId="urn:microsoft.com/office/officeart/2005/8/layout/chevron1"/>
    <dgm:cxn modelId="{50A3EC1C-B8A8-446D-846D-639F3E445F51}" type="presParOf" srcId="{66CB9DDF-45E1-4BA9-84DC-B3575660014D}" destId="{8D879CE4-EDE7-4FD7-9915-48C65F38DA8A}" srcOrd="6" destOrd="0" presId="urn:microsoft.com/office/officeart/2005/8/layout/chevron1"/>
    <dgm:cxn modelId="{4C8D8428-21C5-4254-8C8F-26F4F95AD451}" type="presParOf" srcId="{66CB9DDF-45E1-4BA9-84DC-B3575660014D}" destId="{EE64CD6C-E279-48D7-855C-7342DEA3D438}" srcOrd="7" destOrd="0" presId="urn:microsoft.com/office/officeart/2005/8/layout/chevron1"/>
    <dgm:cxn modelId="{B16C78A7-485E-4E7F-B108-CE31FE9E3887}" type="presParOf" srcId="{66CB9DDF-45E1-4BA9-84DC-B3575660014D}" destId="{11291D9A-C131-4C99-848F-CEEE3380E0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6F9DC-AE6B-4885-BD8A-C6173ED6D651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5C5F1A-4F10-45F3-99ED-952346BCC89D}">
      <dgm:prSet phldrT="[Текст]"/>
      <dgm:spPr/>
      <dgm:t>
        <a:bodyPr/>
        <a:lstStyle/>
        <a:p>
          <a:r>
            <a:rPr lang="ru-RU" dirty="0" smtClean="0"/>
            <a:t>Консультации бухгалтера</a:t>
          </a:r>
          <a:endParaRPr lang="ru-RU" dirty="0"/>
        </a:p>
      </dgm:t>
    </dgm:pt>
    <dgm:pt modelId="{B75DB2AD-09B1-49E9-A069-F57BA6F032B8}" type="parTrans" cxnId="{634D8C05-615D-4794-941F-2F8481A5E0A8}">
      <dgm:prSet/>
      <dgm:spPr/>
      <dgm:t>
        <a:bodyPr/>
        <a:lstStyle/>
        <a:p>
          <a:endParaRPr lang="ru-RU"/>
        </a:p>
      </dgm:t>
    </dgm:pt>
    <dgm:pt modelId="{2FC714DD-8379-4588-BB10-B896C00A35F1}" type="sibTrans" cxnId="{634D8C05-615D-4794-941F-2F8481A5E0A8}">
      <dgm:prSet/>
      <dgm:spPr/>
      <dgm:t>
        <a:bodyPr/>
        <a:lstStyle/>
        <a:p>
          <a:endParaRPr lang="ru-RU"/>
        </a:p>
      </dgm:t>
    </dgm:pt>
    <dgm:pt modelId="{D1E74BEA-FAF7-435A-B070-6A5EAD4DCB15}">
      <dgm:prSet phldrT="[Текст]" custT="1"/>
      <dgm:spPr/>
      <dgm:t>
        <a:bodyPr/>
        <a:lstStyle/>
        <a:p>
          <a:r>
            <a:rPr lang="ru-RU" sz="1100" b="1" dirty="0" smtClean="0"/>
            <a:t>Бухгалтерский учет</a:t>
          </a:r>
          <a:endParaRPr lang="ru-RU" sz="1100" b="1" dirty="0"/>
        </a:p>
      </dgm:t>
    </dgm:pt>
    <dgm:pt modelId="{6667DB26-2C94-4D62-AF5A-CE0DB99F03D0}" type="parTrans" cxnId="{80C40131-1D18-494F-A78C-BBEB9C3B9935}">
      <dgm:prSet/>
      <dgm:spPr/>
      <dgm:t>
        <a:bodyPr/>
        <a:lstStyle/>
        <a:p>
          <a:endParaRPr lang="ru-RU"/>
        </a:p>
      </dgm:t>
    </dgm:pt>
    <dgm:pt modelId="{66A63232-B3EA-4D4E-9C20-3EA862F9903C}" type="sibTrans" cxnId="{80C40131-1D18-494F-A78C-BBEB9C3B9935}">
      <dgm:prSet/>
      <dgm:spPr/>
      <dgm:t>
        <a:bodyPr/>
        <a:lstStyle/>
        <a:p>
          <a:endParaRPr lang="ru-RU"/>
        </a:p>
      </dgm:t>
    </dgm:pt>
    <dgm:pt modelId="{2AFF3D6F-5022-45EA-A96F-C7F488C277E2}">
      <dgm:prSet phldrT="[Текст]" custT="1"/>
      <dgm:spPr/>
      <dgm:t>
        <a:bodyPr/>
        <a:lstStyle/>
        <a:p>
          <a:r>
            <a:rPr lang="ru-RU" sz="1100" b="1" dirty="0" smtClean="0"/>
            <a:t>Налогообложение</a:t>
          </a:r>
          <a:endParaRPr lang="ru-RU" sz="1100" b="1" dirty="0"/>
        </a:p>
      </dgm:t>
    </dgm:pt>
    <dgm:pt modelId="{7B69F9A8-F04E-4962-86E7-C960179E26D6}" type="parTrans" cxnId="{1AB0404F-E25C-4CEB-966F-F5489C52AB60}">
      <dgm:prSet/>
      <dgm:spPr/>
      <dgm:t>
        <a:bodyPr/>
        <a:lstStyle/>
        <a:p>
          <a:endParaRPr lang="ru-RU"/>
        </a:p>
      </dgm:t>
    </dgm:pt>
    <dgm:pt modelId="{F325AF4B-5982-43FD-B86A-A2BF9CF5DBD0}" type="sibTrans" cxnId="{1AB0404F-E25C-4CEB-966F-F5489C52AB60}">
      <dgm:prSet/>
      <dgm:spPr/>
      <dgm:t>
        <a:bodyPr/>
        <a:lstStyle/>
        <a:p>
          <a:endParaRPr lang="ru-RU"/>
        </a:p>
      </dgm:t>
    </dgm:pt>
    <dgm:pt modelId="{C6937DCE-773F-4507-B8C3-93CEA6FDCD03}">
      <dgm:prSet phldrT="[Текст]"/>
      <dgm:spPr/>
      <dgm:t>
        <a:bodyPr/>
        <a:lstStyle/>
        <a:p>
          <a:r>
            <a:rPr lang="ru-RU" dirty="0" smtClean="0"/>
            <a:t>Консультации юриста</a:t>
          </a:r>
          <a:endParaRPr lang="ru-RU" dirty="0"/>
        </a:p>
      </dgm:t>
    </dgm:pt>
    <dgm:pt modelId="{0D107A7D-782D-4C13-9680-9B62D1C7E589}" type="sibTrans" cxnId="{0B3AEBAA-DDD8-49C4-A364-6FFE199FEEC9}">
      <dgm:prSet/>
      <dgm:spPr/>
      <dgm:t>
        <a:bodyPr/>
        <a:lstStyle/>
        <a:p>
          <a:endParaRPr lang="ru-RU"/>
        </a:p>
      </dgm:t>
    </dgm:pt>
    <dgm:pt modelId="{B9AD05ED-7D87-4C34-9218-E460803C25E0}" type="parTrans" cxnId="{0B3AEBAA-DDD8-49C4-A364-6FFE199FEEC9}">
      <dgm:prSet/>
      <dgm:spPr/>
      <dgm:t>
        <a:bodyPr/>
        <a:lstStyle/>
        <a:p>
          <a:endParaRPr lang="ru-RU"/>
        </a:p>
      </dgm:t>
    </dgm:pt>
    <dgm:pt modelId="{35D21F68-FCB0-4773-836C-C5B3DEE9F0DB}">
      <dgm:prSet phldrT="[Текст]"/>
      <dgm:spPr/>
      <dgm:t>
        <a:bodyPr/>
        <a:lstStyle/>
        <a:p>
          <a:r>
            <a:rPr lang="ru-RU" dirty="0" smtClean="0"/>
            <a:t>Консультации по иным вопросам</a:t>
          </a:r>
          <a:endParaRPr lang="ru-RU" dirty="0"/>
        </a:p>
      </dgm:t>
    </dgm:pt>
    <dgm:pt modelId="{A976CA65-37D9-4C7F-977C-BCF69CC7CBDC}" type="parTrans" cxnId="{2E5781BC-3E4F-47ED-98B3-6F263D111416}">
      <dgm:prSet/>
      <dgm:spPr/>
      <dgm:t>
        <a:bodyPr/>
        <a:lstStyle/>
        <a:p>
          <a:endParaRPr lang="ru-RU"/>
        </a:p>
      </dgm:t>
    </dgm:pt>
    <dgm:pt modelId="{56652781-BD3C-47F1-8924-E02EB5783A95}" type="sibTrans" cxnId="{2E5781BC-3E4F-47ED-98B3-6F263D111416}">
      <dgm:prSet/>
      <dgm:spPr/>
      <dgm:t>
        <a:bodyPr/>
        <a:lstStyle/>
        <a:p>
          <a:endParaRPr lang="ru-RU"/>
        </a:p>
      </dgm:t>
    </dgm:pt>
    <dgm:pt modelId="{A248C7F4-597B-4503-AE99-CC68E9FD5B85}">
      <dgm:prSet phldrT="[Текст]" custT="1"/>
      <dgm:spPr/>
      <dgm:t>
        <a:bodyPr/>
        <a:lstStyle/>
        <a:p>
          <a:r>
            <a:rPr lang="ru-RU" sz="1100" b="1" dirty="0" smtClean="0"/>
            <a:t>Правовое сопровожден</a:t>
          </a:r>
          <a:r>
            <a:rPr lang="ru-RU" sz="900" b="1" dirty="0" smtClean="0"/>
            <a:t>ие</a:t>
          </a:r>
          <a:endParaRPr lang="ru-RU" sz="900" b="1" dirty="0"/>
        </a:p>
      </dgm:t>
    </dgm:pt>
    <dgm:pt modelId="{D009DB97-251D-4158-9F21-936D02010F29}" type="parTrans" cxnId="{45EF303E-9CDB-4421-A6DA-92251D6B9577}">
      <dgm:prSet/>
      <dgm:spPr/>
      <dgm:t>
        <a:bodyPr/>
        <a:lstStyle/>
        <a:p>
          <a:endParaRPr lang="ru-RU"/>
        </a:p>
      </dgm:t>
    </dgm:pt>
    <dgm:pt modelId="{0E6B2669-F8FD-4DD9-B0DE-E336C772F2BE}" type="sibTrans" cxnId="{45EF303E-9CDB-4421-A6DA-92251D6B9577}">
      <dgm:prSet/>
      <dgm:spPr/>
      <dgm:t>
        <a:bodyPr/>
        <a:lstStyle/>
        <a:p>
          <a:endParaRPr lang="ru-RU"/>
        </a:p>
      </dgm:t>
    </dgm:pt>
    <dgm:pt modelId="{31E6EF4A-730B-4ACD-BF15-8F9765CFECCC}">
      <dgm:prSet phldrT="[Текст]" custT="1"/>
      <dgm:spPr/>
      <dgm:t>
        <a:bodyPr/>
        <a:lstStyle/>
        <a:p>
          <a:r>
            <a:rPr lang="ru-RU" sz="1100" b="1" dirty="0" smtClean="0"/>
            <a:t>Экспертиза документов</a:t>
          </a:r>
          <a:endParaRPr lang="ru-RU" sz="1100" b="1" dirty="0"/>
        </a:p>
      </dgm:t>
    </dgm:pt>
    <dgm:pt modelId="{B6D3931D-4347-4A07-8A52-C4CC3E899AA6}" type="parTrans" cxnId="{BF8FE4F6-E885-4C9D-85E1-840FECB2C366}">
      <dgm:prSet/>
      <dgm:spPr/>
      <dgm:t>
        <a:bodyPr/>
        <a:lstStyle/>
        <a:p>
          <a:endParaRPr lang="ru-RU"/>
        </a:p>
      </dgm:t>
    </dgm:pt>
    <dgm:pt modelId="{360E15C8-08B2-4A81-A2A6-1576D121BCB3}" type="sibTrans" cxnId="{BF8FE4F6-E885-4C9D-85E1-840FECB2C366}">
      <dgm:prSet/>
      <dgm:spPr/>
      <dgm:t>
        <a:bodyPr/>
        <a:lstStyle/>
        <a:p>
          <a:endParaRPr lang="ru-RU"/>
        </a:p>
      </dgm:t>
    </dgm:pt>
    <dgm:pt modelId="{8438B781-FFCA-4363-885D-E8BDFD726860}">
      <dgm:prSet phldrT="[Текст]" custT="1"/>
      <dgm:spPr/>
      <dgm:t>
        <a:bodyPr/>
        <a:lstStyle/>
        <a:p>
          <a:r>
            <a:rPr lang="ru-RU" sz="1100" b="1" dirty="0" smtClean="0"/>
            <a:t>Бизнес-планирование</a:t>
          </a:r>
          <a:endParaRPr lang="ru-RU" sz="1100" b="1" dirty="0"/>
        </a:p>
      </dgm:t>
    </dgm:pt>
    <dgm:pt modelId="{012767A3-FAA6-424B-9F4D-797119C8CAFE}" type="parTrans" cxnId="{AD36993E-BE4E-4DAF-B37B-430B16AE089B}">
      <dgm:prSet/>
      <dgm:spPr/>
      <dgm:t>
        <a:bodyPr/>
        <a:lstStyle/>
        <a:p>
          <a:endParaRPr lang="ru-RU"/>
        </a:p>
      </dgm:t>
    </dgm:pt>
    <dgm:pt modelId="{D9EFA95F-C251-4C66-9588-94BFA4B90EB6}" type="sibTrans" cxnId="{AD36993E-BE4E-4DAF-B37B-430B16AE089B}">
      <dgm:prSet/>
      <dgm:spPr/>
      <dgm:t>
        <a:bodyPr/>
        <a:lstStyle/>
        <a:p>
          <a:endParaRPr lang="ru-RU"/>
        </a:p>
      </dgm:t>
    </dgm:pt>
    <dgm:pt modelId="{1940AEC4-62BB-4D9B-8251-EDBE35028645}">
      <dgm:prSet phldrT="[Текст]" custT="1"/>
      <dgm:spPr/>
      <dgm:t>
        <a:bodyPr/>
        <a:lstStyle/>
        <a:p>
          <a:r>
            <a:rPr lang="ru-RU" sz="1100" b="1" dirty="0" smtClean="0"/>
            <a:t>Маркетинговое сопровождение</a:t>
          </a:r>
          <a:endParaRPr lang="ru-RU" sz="1100" b="1" dirty="0"/>
        </a:p>
      </dgm:t>
    </dgm:pt>
    <dgm:pt modelId="{6EB3189B-2DDC-40D3-AD9A-B539C9E8F19A}" type="parTrans" cxnId="{D70887C0-E169-454B-BA4E-2FC7823DBBA9}">
      <dgm:prSet/>
      <dgm:spPr/>
      <dgm:t>
        <a:bodyPr/>
        <a:lstStyle/>
        <a:p>
          <a:endParaRPr lang="ru-RU"/>
        </a:p>
      </dgm:t>
    </dgm:pt>
    <dgm:pt modelId="{640464A2-E8DC-41F4-8AEB-946F0A988210}" type="sibTrans" cxnId="{D70887C0-E169-454B-BA4E-2FC7823DBBA9}">
      <dgm:prSet/>
      <dgm:spPr/>
      <dgm:t>
        <a:bodyPr/>
        <a:lstStyle/>
        <a:p>
          <a:endParaRPr lang="ru-RU"/>
        </a:p>
      </dgm:t>
    </dgm:pt>
    <dgm:pt modelId="{7164E9F3-5E44-4FEA-950C-412B19FF2DF1}">
      <dgm:prSet phldrT="[Текст]"/>
      <dgm:spPr/>
      <dgm:t>
        <a:bodyPr/>
        <a:lstStyle/>
        <a:p>
          <a:r>
            <a:rPr lang="ru-RU" dirty="0" smtClean="0"/>
            <a:t>Консультации </a:t>
          </a:r>
          <a:br>
            <a:rPr lang="ru-RU" dirty="0" smtClean="0"/>
          </a:br>
          <a:r>
            <a:rPr lang="ru-RU" dirty="0" smtClean="0"/>
            <a:t>по мерам господдержки</a:t>
          </a:r>
          <a:endParaRPr lang="ru-RU" dirty="0"/>
        </a:p>
      </dgm:t>
    </dgm:pt>
    <dgm:pt modelId="{DB36EE25-BD09-4955-BA2D-4CF5337BF5D1}" type="parTrans" cxnId="{F25A0A4D-2472-4E60-AD9A-CD6E3F6FCE92}">
      <dgm:prSet/>
      <dgm:spPr/>
      <dgm:t>
        <a:bodyPr/>
        <a:lstStyle/>
        <a:p>
          <a:endParaRPr lang="ru-RU"/>
        </a:p>
      </dgm:t>
    </dgm:pt>
    <dgm:pt modelId="{BA9531DC-7C6F-43D4-9631-0DC243844670}" type="sibTrans" cxnId="{F25A0A4D-2472-4E60-AD9A-CD6E3F6FCE92}">
      <dgm:prSet/>
      <dgm:spPr/>
      <dgm:t>
        <a:bodyPr/>
        <a:lstStyle/>
        <a:p>
          <a:endParaRPr lang="ru-RU"/>
        </a:p>
      </dgm:t>
    </dgm:pt>
    <dgm:pt modelId="{95CA6301-FF22-4BA2-AF0A-C02E15D0A240}">
      <dgm:prSet phldrT="[Текст]" custT="1"/>
      <dgm:spPr/>
      <dgm:t>
        <a:bodyPr/>
        <a:lstStyle/>
        <a:p>
          <a:r>
            <a:rPr lang="ru-RU" sz="1100" b="1" dirty="0" smtClean="0"/>
            <a:t>Финансовое планирование</a:t>
          </a:r>
          <a:endParaRPr lang="ru-RU" sz="900" b="1" dirty="0"/>
        </a:p>
      </dgm:t>
    </dgm:pt>
    <dgm:pt modelId="{D8297F96-E2EE-416B-B8F6-16633175B882}" type="parTrans" cxnId="{39155CDC-AACE-4B6A-ABAC-49596C1E9082}">
      <dgm:prSet/>
      <dgm:spPr/>
      <dgm:t>
        <a:bodyPr/>
        <a:lstStyle/>
        <a:p>
          <a:endParaRPr lang="ru-RU"/>
        </a:p>
      </dgm:t>
    </dgm:pt>
    <dgm:pt modelId="{90BAA3A1-EA43-4618-BFC9-D75C7CA79D05}" type="sibTrans" cxnId="{39155CDC-AACE-4B6A-ABAC-49596C1E9082}">
      <dgm:prSet/>
      <dgm:spPr/>
      <dgm:t>
        <a:bodyPr/>
        <a:lstStyle/>
        <a:p>
          <a:endParaRPr lang="ru-RU"/>
        </a:p>
      </dgm:t>
    </dgm:pt>
    <dgm:pt modelId="{0538C0E9-BB51-4245-B818-F5454B3E3518}">
      <dgm:prSet phldrT="[Текст]" custT="1"/>
      <dgm:spPr/>
      <dgm:t>
        <a:bodyPr/>
        <a:lstStyle/>
        <a:p>
          <a:r>
            <a:rPr lang="ru-RU" sz="1100" b="1" dirty="0" smtClean="0"/>
            <a:t>Защита прав и законных интересов</a:t>
          </a:r>
          <a:endParaRPr lang="ru-RU" sz="1100" b="1" dirty="0"/>
        </a:p>
      </dgm:t>
    </dgm:pt>
    <dgm:pt modelId="{8FEC70D0-C853-4C01-ADDA-C8A211627245}" type="parTrans" cxnId="{CAEBC8E8-5402-4033-B30A-803D9AD08D3D}">
      <dgm:prSet/>
      <dgm:spPr/>
      <dgm:t>
        <a:bodyPr/>
        <a:lstStyle/>
        <a:p>
          <a:endParaRPr lang="ru-RU"/>
        </a:p>
      </dgm:t>
    </dgm:pt>
    <dgm:pt modelId="{A05B9F58-42DE-4820-ABDD-1BB6121A7A01}" type="sibTrans" cxnId="{CAEBC8E8-5402-4033-B30A-803D9AD08D3D}">
      <dgm:prSet/>
      <dgm:spPr/>
      <dgm:t>
        <a:bodyPr/>
        <a:lstStyle/>
        <a:p>
          <a:endParaRPr lang="ru-RU"/>
        </a:p>
      </dgm:t>
    </dgm:pt>
    <dgm:pt modelId="{3004CA85-443B-4D6F-8683-51BB4B53F75B}">
      <dgm:prSet phldrT="[Текст]" custT="1"/>
      <dgm:spPr/>
      <dgm:t>
        <a:bodyPr/>
        <a:lstStyle/>
        <a:p>
          <a:r>
            <a:rPr lang="ru-RU" sz="1100" b="1" dirty="0" smtClean="0"/>
            <a:t>«Горячая линия» поддержки предпринимательства</a:t>
          </a:r>
          <a:endParaRPr lang="ru-RU" sz="1100" b="1" dirty="0"/>
        </a:p>
      </dgm:t>
    </dgm:pt>
    <dgm:pt modelId="{5E8B411B-0BF3-42FC-AC07-A006EF14B691}" type="parTrans" cxnId="{7C6E8BE7-FC9C-46CE-AC8D-7A22CDFBC217}">
      <dgm:prSet/>
      <dgm:spPr/>
      <dgm:t>
        <a:bodyPr/>
        <a:lstStyle/>
        <a:p>
          <a:endParaRPr lang="ru-RU"/>
        </a:p>
      </dgm:t>
    </dgm:pt>
    <dgm:pt modelId="{41AC0ADE-FD87-4F0B-9835-C2A29DB20DF5}" type="sibTrans" cxnId="{7C6E8BE7-FC9C-46CE-AC8D-7A22CDFBC217}">
      <dgm:prSet/>
      <dgm:spPr/>
      <dgm:t>
        <a:bodyPr/>
        <a:lstStyle/>
        <a:p>
          <a:endParaRPr lang="ru-RU"/>
        </a:p>
      </dgm:t>
    </dgm:pt>
    <dgm:pt modelId="{EDE25464-EC74-434D-802A-A1CE212A63BE}">
      <dgm:prSet phldrT="[Текст]" custT="1"/>
      <dgm:spPr/>
      <dgm:t>
        <a:bodyPr/>
        <a:lstStyle/>
        <a:p>
          <a:r>
            <a:rPr lang="ru-RU" sz="1100" b="1" dirty="0" smtClean="0"/>
            <a:t>Консультации по видам господдержки и общим условиям ее получения</a:t>
          </a:r>
          <a:endParaRPr lang="ru-RU" sz="1100" b="1" dirty="0"/>
        </a:p>
      </dgm:t>
    </dgm:pt>
    <dgm:pt modelId="{32C6E1C3-2B21-4AEE-BC9F-699E84F10ADD}" type="parTrans" cxnId="{D74586BA-BB81-43B7-BC20-DFD420480893}">
      <dgm:prSet/>
      <dgm:spPr/>
      <dgm:t>
        <a:bodyPr/>
        <a:lstStyle/>
        <a:p>
          <a:endParaRPr lang="ru-RU"/>
        </a:p>
      </dgm:t>
    </dgm:pt>
    <dgm:pt modelId="{DDD96F68-A244-4D86-BF47-76E3FC0B6197}" type="sibTrans" cxnId="{D74586BA-BB81-43B7-BC20-DFD420480893}">
      <dgm:prSet/>
      <dgm:spPr/>
      <dgm:t>
        <a:bodyPr/>
        <a:lstStyle/>
        <a:p>
          <a:endParaRPr lang="ru-RU"/>
        </a:p>
      </dgm:t>
    </dgm:pt>
    <dgm:pt modelId="{C85606AA-DF06-4557-BD06-F9841D4755FD}">
      <dgm:prSet custT="1"/>
      <dgm:spPr/>
      <dgm:t>
        <a:bodyPr/>
        <a:lstStyle/>
        <a:p>
          <a:r>
            <a:rPr lang="ru-RU" sz="1100" b="1" dirty="0" smtClean="0"/>
            <a:t>Консультации по подбору персонала и применению трудового законодательства</a:t>
          </a:r>
          <a:endParaRPr lang="ru-RU" sz="1100" dirty="0"/>
        </a:p>
      </dgm:t>
    </dgm:pt>
    <dgm:pt modelId="{3DAB23D9-3159-46D5-9673-8AF60B252449}" type="parTrans" cxnId="{AA48225A-BFD2-42F1-9BEE-801B79294CCD}">
      <dgm:prSet/>
      <dgm:spPr/>
      <dgm:t>
        <a:bodyPr/>
        <a:lstStyle/>
        <a:p>
          <a:endParaRPr lang="ru-RU"/>
        </a:p>
      </dgm:t>
    </dgm:pt>
    <dgm:pt modelId="{C7D8C64E-58C1-42A8-946A-FF6030E7A50D}" type="sibTrans" cxnId="{AA48225A-BFD2-42F1-9BEE-801B79294CCD}">
      <dgm:prSet/>
      <dgm:spPr/>
      <dgm:t>
        <a:bodyPr/>
        <a:lstStyle/>
        <a:p>
          <a:endParaRPr lang="ru-RU"/>
        </a:p>
      </dgm:t>
    </dgm:pt>
    <dgm:pt modelId="{D96F0D8C-97F4-4199-A2C0-19BBE4E83645}" type="pres">
      <dgm:prSet presAssocID="{33D6F9DC-AE6B-4885-BD8A-C6173ED6D6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F8394D-C2D8-4CBB-9A30-CBD26E7158E8}" type="pres">
      <dgm:prSet presAssocID="{645C5F1A-4F10-45F3-99ED-952346BCC89D}" presName="root" presStyleCnt="0"/>
      <dgm:spPr/>
    </dgm:pt>
    <dgm:pt modelId="{19787D0A-69C0-4FCD-AE81-17FC4CCBE8E1}" type="pres">
      <dgm:prSet presAssocID="{645C5F1A-4F10-45F3-99ED-952346BCC89D}" presName="rootComposite" presStyleCnt="0"/>
      <dgm:spPr/>
    </dgm:pt>
    <dgm:pt modelId="{3BB61184-3A68-436E-AB53-C08325544484}" type="pres">
      <dgm:prSet presAssocID="{645C5F1A-4F10-45F3-99ED-952346BCC89D}" presName="rootText" presStyleLbl="node1" presStyleIdx="0" presStyleCnt="4"/>
      <dgm:spPr/>
      <dgm:t>
        <a:bodyPr/>
        <a:lstStyle/>
        <a:p>
          <a:endParaRPr lang="ru-RU"/>
        </a:p>
      </dgm:t>
    </dgm:pt>
    <dgm:pt modelId="{5A002301-14DC-4066-97B9-18A2A8DD69A6}" type="pres">
      <dgm:prSet presAssocID="{645C5F1A-4F10-45F3-99ED-952346BCC89D}" presName="rootConnector" presStyleLbl="node1" presStyleIdx="0" presStyleCnt="4"/>
      <dgm:spPr/>
      <dgm:t>
        <a:bodyPr/>
        <a:lstStyle/>
        <a:p>
          <a:endParaRPr lang="ru-RU"/>
        </a:p>
      </dgm:t>
    </dgm:pt>
    <dgm:pt modelId="{ADAA3E66-E98A-45D4-BDF2-06817F09536C}" type="pres">
      <dgm:prSet presAssocID="{645C5F1A-4F10-45F3-99ED-952346BCC89D}" presName="childShape" presStyleCnt="0"/>
      <dgm:spPr/>
    </dgm:pt>
    <dgm:pt modelId="{C85E51CF-15B2-485E-B800-B84126E309EC}" type="pres">
      <dgm:prSet presAssocID="{D8297F96-E2EE-416B-B8F6-16633175B882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2CA174A3-EBBE-4805-82F7-28CDBA5E5A39}" type="pres">
      <dgm:prSet presAssocID="{95CA6301-FF22-4BA2-AF0A-C02E15D0A240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2D7DF-FE7E-4E5F-AA5D-9A220F30B17B}" type="pres">
      <dgm:prSet presAssocID="{6667DB26-2C94-4D62-AF5A-CE0DB99F03D0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3A879068-1964-41E7-A862-BBDF5483CDF6}" type="pres">
      <dgm:prSet presAssocID="{D1E74BEA-FAF7-435A-B070-6A5EAD4DCB15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77582-6623-4FE3-A3D6-018C5C556FB8}" type="pres">
      <dgm:prSet presAssocID="{7B69F9A8-F04E-4962-86E7-C960179E26D6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685F0740-1B6A-4504-B0D5-A8834F7D864C}" type="pres">
      <dgm:prSet presAssocID="{2AFF3D6F-5022-45EA-A96F-C7F488C277E2}" presName="childText" presStyleLbl="bgAcc1" presStyleIdx="2" presStyleCnt="11" custScaleX="13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CFAC9-6DD5-4316-A37F-0DE5C901FE6A}" type="pres">
      <dgm:prSet presAssocID="{C6937DCE-773F-4507-B8C3-93CEA6FDCD03}" presName="root" presStyleCnt="0"/>
      <dgm:spPr/>
    </dgm:pt>
    <dgm:pt modelId="{9791A966-38EE-4E24-A90B-027668914818}" type="pres">
      <dgm:prSet presAssocID="{C6937DCE-773F-4507-B8C3-93CEA6FDCD03}" presName="rootComposite" presStyleCnt="0"/>
      <dgm:spPr/>
    </dgm:pt>
    <dgm:pt modelId="{98D4FE47-AD15-491E-B819-FE3D69AABD63}" type="pres">
      <dgm:prSet presAssocID="{C6937DCE-773F-4507-B8C3-93CEA6FDCD03}" presName="rootText" presStyleLbl="node1" presStyleIdx="1" presStyleCnt="4"/>
      <dgm:spPr/>
      <dgm:t>
        <a:bodyPr/>
        <a:lstStyle/>
        <a:p>
          <a:endParaRPr lang="ru-RU"/>
        </a:p>
      </dgm:t>
    </dgm:pt>
    <dgm:pt modelId="{958A910E-5B50-4F88-834D-2C461ACE61B2}" type="pres">
      <dgm:prSet presAssocID="{C6937DCE-773F-4507-B8C3-93CEA6FDCD03}" presName="rootConnector" presStyleLbl="node1" presStyleIdx="1" presStyleCnt="4"/>
      <dgm:spPr/>
      <dgm:t>
        <a:bodyPr/>
        <a:lstStyle/>
        <a:p>
          <a:endParaRPr lang="ru-RU"/>
        </a:p>
      </dgm:t>
    </dgm:pt>
    <dgm:pt modelId="{4F4301C7-1514-46CD-8F37-52DAF9702613}" type="pres">
      <dgm:prSet presAssocID="{C6937DCE-773F-4507-B8C3-93CEA6FDCD03}" presName="childShape" presStyleCnt="0"/>
      <dgm:spPr/>
    </dgm:pt>
    <dgm:pt modelId="{3FEB25FD-0BE1-4DB8-93BC-FA4D11B05B6B}" type="pres">
      <dgm:prSet presAssocID="{D009DB97-251D-4158-9F21-936D02010F29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083D46F8-ADF4-4E94-8C9F-DE448760B7C3}" type="pres">
      <dgm:prSet presAssocID="{A248C7F4-597B-4503-AE99-CC68E9FD5B85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3976-0721-4F69-A21D-81E1BEA9510C}" type="pres">
      <dgm:prSet presAssocID="{8FEC70D0-C853-4C01-ADDA-C8A211627245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8D5B9770-D4AA-45A1-A466-955695B14B32}" type="pres">
      <dgm:prSet presAssocID="{0538C0E9-BB51-4245-B818-F5454B3E3518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AA25C-2ABB-4285-BBDB-B079BCE91928}" type="pres">
      <dgm:prSet presAssocID="{B6D3931D-4347-4A07-8A52-C4CC3E899AA6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07602F5-7796-4595-B9EE-42B9CB8D6986}" type="pres">
      <dgm:prSet presAssocID="{31E6EF4A-730B-4ACD-BF15-8F9765CFECC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6961-F075-4613-9034-3FBF80143318}" type="pres">
      <dgm:prSet presAssocID="{35D21F68-FCB0-4773-836C-C5B3DEE9F0DB}" presName="root" presStyleCnt="0"/>
      <dgm:spPr/>
    </dgm:pt>
    <dgm:pt modelId="{A4DD49B0-D49E-4383-B99A-5D1845A71250}" type="pres">
      <dgm:prSet presAssocID="{35D21F68-FCB0-4773-836C-C5B3DEE9F0DB}" presName="rootComposite" presStyleCnt="0"/>
      <dgm:spPr/>
    </dgm:pt>
    <dgm:pt modelId="{9602F239-E9FE-47F7-8355-6E7DF5B3013F}" type="pres">
      <dgm:prSet presAssocID="{35D21F68-FCB0-4773-836C-C5B3DEE9F0DB}" presName="rootText" presStyleLbl="node1" presStyleIdx="2" presStyleCnt="4"/>
      <dgm:spPr/>
      <dgm:t>
        <a:bodyPr/>
        <a:lstStyle/>
        <a:p>
          <a:endParaRPr lang="ru-RU"/>
        </a:p>
      </dgm:t>
    </dgm:pt>
    <dgm:pt modelId="{3BBAB01F-3A47-4066-9085-2268B9BA042E}" type="pres">
      <dgm:prSet presAssocID="{35D21F68-FCB0-4773-836C-C5B3DEE9F0DB}" presName="rootConnector" presStyleLbl="node1" presStyleIdx="2" presStyleCnt="4"/>
      <dgm:spPr/>
      <dgm:t>
        <a:bodyPr/>
        <a:lstStyle/>
        <a:p>
          <a:endParaRPr lang="ru-RU"/>
        </a:p>
      </dgm:t>
    </dgm:pt>
    <dgm:pt modelId="{BACBD666-C8F5-45FD-B1BC-E33CACBABD10}" type="pres">
      <dgm:prSet presAssocID="{35D21F68-FCB0-4773-836C-C5B3DEE9F0DB}" presName="childShape" presStyleCnt="0"/>
      <dgm:spPr/>
    </dgm:pt>
    <dgm:pt modelId="{861C57BC-C517-4BEF-8DD5-403B47CCCB27}" type="pres">
      <dgm:prSet presAssocID="{012767A3-FAA6-424B-9F4D-797119C8CAFE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47AB4376-E927-4603-9C9B-90735D935BDB}" type="pres">
      <dgm:prSet presAssocID="{8438B781-FFCA-4363-885D-E8BDFD726860}" presName="childText" presStyleLbl="bgAcc1" presStyleIdx="6" presStyleCnt="11" custScaleY="46661" custLinFactNeighborY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082EB-AF1B-4EA2-9A34-07E71BA721EE}" type="pres">
      <dgm:prSet presAssocID="{6EB3189B-2DDC-40D3-AD9A-B539C9E8F19A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DA523F74-86E4-4B28-98CE-EB802896338A}" type="pres">
      <dgm:prSet presAssocID="{1940AEC4-62BB-4D9B-8251-EDBE35028645}" presName="childText" presStyleLbl="bgAcc1" presStyleIdx="7" presStyleCnt="11" custScaleY="6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C6F5D-BF5A-4BE4-883E-ACF0FFD3AD3B}" type="pres">
      <dgm:prSet presAssocID="{3DAB23D9-3159-46D5-9673-8AF60B252449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7957008E-1834-4F3E-A52C-EEC40F0048E4}" type="pres">
      <dgm:prSet presAssocID="{C85606AA-DF06-4557-BD06-F9841D4755FD}" presName="childText" presStyleLbl="bgAcc1" presStyleIdx="8" presStyleCnt="11" custScaleX="131068" custScaleY="144912" custLinFactNeighborX="-1499" custLinFactNeighborY="-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0DA7-93AC-4A99-8978-26F5E1F2465B}" type="pres">
      <dgm:prSet presAssocID="{7164E9F3-5E44-4FEA-950C-412B19FF2DF1}" presName="root" presStyleCnt="0"/>
      <dgm:spPr/>
    </dgm:pt>
    <dgm:pt modelId="{C3F35F3D-444E-43CE-B40F-EF2876A0E2E0}" type="pres">
      <dgm:prSet presAssocID="{7164E9F3-5E44-4FEA-950C-412B19FF2DF1}" presName="rootComposite" presStyleCnt="0"/>
      <dgm:spPr/>
    </dgm:pt>
    <dgm:pt modelId="{FCAA3623-33D9-4C44-BC0B-655C16B97FFC}" type="pres">
      <dgm:prSet presAssocID="{7164E9F3-5E44-4FEA-950C-412B19FF2DF1}" presName="rootText" presStyleLbl="node1" presStyleIdx="3" presStyleCnt="4"/>
      <dgm:spPr/>
      <dgm:t>
        <a:bodyPr/>
        <a:lstStyle/>
        <a:p>
          <a:endParaRPr lang="ru-RU"/>
        </a:p>
      </dgm:t>
    </dgm:pt>
    <dgm:pt modelId="{1B8E2BE6-4721-49F5-949C-859F5929C87E}" type="pres">
      <dgm:prSet presAssocID="{7164E9F3-5E44-4FEA-950C-412B19FF2DF1}" presName="rootConnector" presStyleLbl="node1" presStyleIdx="3" presStyleCnt="4"/>
      <dgm:spPr/>
      <dgm:t>
        <a:bodyPr/>
        <a:lstStyle/>
        <a:p>
          <a:endParaRPr lang="ru-RU"/>
        </a:p>
      </dgm:t>
    </dgm:pt>
    <dgm:pt modelId="{B0285566-5F6B-415A-988E-7B971B952B6F}" type="pres">
      <dgm:prSet presAssocID="{7164E9F3-5E44-4FEA-950C-412B19FF2DF1}" presName="childShape" presStyleCnt="0"/>
      <dgm:spPr/>
    </dgm:pt>
    <dgm:pt modelId="{05159776-3605-429C-A055-B8DC932F6C39}" type="pres">
      <dgm:prSet presAssocID="{5E8B411B-0BF3-42FC-AC07-A006EF14B691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CC0D9C85-320D-428E-ACF7-FC33A78D83D9}" type="pres">
      <dgm:prSet presAssocID="{3004CA85-443B-4D6F-8683-51BB4B53F75B}" presName="childText" presStyleLbl="bgAcc1" presStyleIdx="9" presStyleCnt="11" custScaleY="130252" custLinFactY="100000" custLinFactNeighborX="-2647" custLinFactNeighborY="12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BE47-F74C-4CCB-8FA1-71F7474B9604}" type="pres">
      <dgm:prSet presAssocID="{32C6E1C3-2B21-4AEE-BC9F-699E84F10ADD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EB600822-1283-46AC-BC6C-879152715014}" type="pres">
      <dgm:prSet presAssocID="{EDE25464-EC74-434D-802A-A1CE212A63BE}" presName="childText" presStyleLbl="bgAcc1" presStyleIdx="10" presStyleCnt="11" custScaleY="178348" custLinFactY="-56402" custLinFactNeighborX="-26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23F19-6DCA-4635-8D73-9D6AC1A47264}" type="presOf" srcId="{35D21F68-FCB0-4773-836C-C5B3DEE9F0DB}" destId="{3BBAB01F-3A47-4066-9085-2268B9BA042E}" srcOrd="1" destOrd="0" presId="urn:microsoft.com/office/officeart/2005/8/layout/hierarchy3"/>
    <dgm:cxn modelId="{AD36993E-BE4E-4DAF-B37B-430B16AE089B}" srcId="{35D21F68-FCB0-4773-836C-C5B3DEE9F0DB}" destId="{8438B781-FFCA-4363-885D-E8BDFD726860}" srcOrd="0" destOrd="0" parTransId="{012767A3-FAA6-424B-9F4D-797119C8CAFE}" sibTransId="{D9EFA95F-C251-4C66-9588-94BFA4B90EB6}"/>
    <dgm:cxn modelId="{FB76C728-DEE7-4C69-9D14-890EED121E15}" type="presOf" srcId="{5E8B411B-0BF3-42FC-AC07-A006EF14B691}" destId="{05159776-3605-429C-A055-B8DC932F6C39}" srcOrd="0" destOrd="0" presId="urn:microsoft.com/office/officeart/2005/8/layout/hierarchy3"/>
    <dgm:cxn modelId="{5F7D2839-5FFE-4A07-A768-E10D5FBA58DA}" type="presOf" srcId="{95CA6301-FF22-4BA2-AF0A-C02E15D0A240}" destId="{2CA174A3-EBBE-4805-82F7-28CDBA5E5A39}" srcOrd="0" destOrd="0" presId="urn:microsoft.com/office/officeart/2005/8/layout/hierarchy3"/>
    <dgm:cxn modelId="{D70887C0-E169-454B-BA4E-2FC7823DBBA9}" srcId="{35D21F68-FCB0-4773-836C-C5B3DEE9F0DB}" destId="{1940AEC4-62BB-4D9B-8251-EDBE35028645}" srcOrd="1" destOrd="0" parTransId="{6EB3189B-2DDC-40D3-AD9A-B539C9E8F19A}" sibTransId="{640464A2-E8DC-41F4-8AEB-946F0A988210}"/>
    <dgm:cxn modelId="{AA48225A-BFD2-42F1-9BEE-801B79294CCD}" srcId="{35D21F68-FCB0-4773-836C-C5B3DEE9F0DB}" destId="{C85606AA-DF06-4557-BD06-F9841D4755FD}" srcOrd="2" destOrd="0" parTransId="{3DAB23D9-3159-46D5-9673-8AF60B252449}" sibTransId="{C7D8C64E-58C1-42A8-946A-FF6030E7A50D}"/>
    <dgm:cxn modelId="{1AB0404F-E25C-4CEB-966F-F5489C52AB60}" srcId="{645C5F1A-4F10-45F3-99ED-952346BCC89D}" destId="{2AFF3D6F-5022-45EA-A96F-C7F488C277E2}" srcOrd="2" destOrd="0" parTransId="{7B69F9A8-F04E-4962-86E7-C960179E26D6}" sibTransId="{F325AF4B-5982-43FD-B86A-A2BF9CF5DBD0}"/>
    <dgm:cxn modelId="{634D8C05-615D-4794-941F-2F8481A5E0A8}" srcId="{33D6F9DC-AE6B-4885-BD8A-C6173ED6D651}" destId="{645C5F1A-4F10-45F3-99ED-952346BCC89D}" srcOrd="0" destOrd="0" parTransId="{B75DB2AD-09B1-49E9-A069-F57BA6F032B8}" sibTransId="{2FC714DD-8379-4588-BB10-B896C00A35F1}"/>
    <dgm:cxn modelId="{382A188A-B081-4695-9C2F-28516AD8C6D9}" type="presOf" srcId="{7164E9F3-5E44-4FEA-950C-412B19FF2DF1}" destId="{1B8E2BE6-4721-49F5-949C-859F5929C87E}" srcOrd="1" destOrd="0" presId="urn:microsoft.com/office/officeart/2005/8/layout/hierarchy3"/>
    <dgm:cxn modelId="{62BA8587-0668-40EA-AB61-41F76E1180D7}" type="presOf" srcId="{6667DB26-2C94-4D62-AF5A-CE0DB99F03D0}" destId="{EF72D7DF-FE7E-4E5F-AA5D-9A220F30B17B}" srcOrd="0" destOrd="0" presId="urn:microsoft.com/office/officeart/2005/8/layout/hierarchy3"/>
    <dgm:cxn modelId="{7C6E8BE7-FC9C-46CE-AC8D-7A22CDFBC217}" srcId="{7164E9F3-5E44-4FEA-950C-412B19FF2DF1}" destId="{3004CA85-443B-4D6F-8683-51BB4B53F75B}" srcOrd="0" destOrd="0" parTransId="{5E8B411B-0BF3-42FC-AC07-A006EF14B691}" sibTransId="{41AC0ADE-FD87-4F0B-9835-C2A29DB20DF5}"/>
    <dgm:cxn modelId="{2AD23148-C8E9-44A0-8847-330722831167}" type="presOf" srcId="{D1E74BEA-FAF7-435A-B070-6A5EAD4DCB15}" destId="{3A879068-1964-41E7-A862-BBDF5483CDF6}" srcOrd="0" destOrd="0" presId="urn:microsoft.com/office/officeart/2005/8/layout/hierarchy3"/>
    <dgm:cxn modelId="{8FE04F40-E306-46D0-9BB6-B6CA8D8A0D41}" type="presOf" srcId="{0538C0E9-BB51-4245-B818-F5454B3E3518}" destId="{8D5B9770-D4AA-45A1-A466-955695B14B32}" srcOrd="0" destOrd="0" presId="urn:microsoft.com/office/officeart/2005/8/layout/hierarchy3"/>
    <dgm:cxn modelId="{57A2A214-A9EC-4545-8CA6-E48BAFBAEF11}" type="presOf" srcId="{6EB3189B-2DDC-40D3-AD9A-B539C9E8F19A}" destId="{557082EB-AF1B-4EA2-9A34-07E71BA721EE}" srcOrd="0" destOrd="0" presId="urn:microsoft.com/office/officeart/2005/8/layout/hierarchy3"/>
    <dgm:cxn modelId="{D74586BA-BB81-43B7-BC20-DFD420480893}" srcId="{7164E9F3-5E44-4FEA-950C-412B19FF2DF1}" destId="{EDE25464-EC74-434D-802A-A1CE212A63BE}" srcOrd="1" destOrd="0" parTransId="{32C6E1C3-2B21-4AEE-BC9F-699E84F10ADD}" sibTransId="{DDD96F68-A244-4D86-BF47-76E3FC0B6197}"/>
    <dgm:cxn modelId="{8D2EFA5C-A5AB-4029-9CB6-8661716BA37E}" type="presOf" srcId="{C6937DCE-773F-4507-B8C3-93CEA6FDCD03}" destId="{98D4FE47-AD15-491E-B819-FE3D69AABD63}" srcOrd="0" destOrd="0" presId="urn:microsoft.com/office/officeart/2005/8/layout/hierarchy3"/>
    <dgm:cxn modelId="{C9D4EC02-7C70-494F-AD0B-2742F64A3415}" type="presOf" srcId="{645C5F1A-4F10-45F3-99ED-952346BCC89D}" destId="{5A002301-14DC-4066-97B9-18A2A8DD69A6}" srcOrd="1" destOrd="0" presId="urn:microsoft.com/office/officeart/2005/8/layout/hierarchy3"/>
    <dgm:cxn modelId="{1A6D319E-9541-497E-B8CB-0543B105EB67}" type="presOf" srcId="{C6937DCE-773F-4507-B8C3-93CEA6FDCD03}" destId="{958A910E-5B50-4F88-834D-2C461ACE61B2}" srcOrd="1" destOrd="0" presId="urn:microsoft.com/office/officeart/2005/8/layout/hierarchy3"/>
    <dgm:cxn modelId="{647D0F43-2031-42DA-82F6-C077801EE0EB}" type="presOf" srcId="{EDE25464-EC74-434D-802A-A1CE212A63BE}" destId="{EB600822-1283-46AC-BC6C-879152715014}" srcOrd="0" destOrd="0" presId="urn:microsoft.com/office/officeart/2005/8/layout/hierarchy3"/>
    <dgm:cxn modelId="{C10036CA-6D12-46CB-B22D-6D79DE4AF57D}" type="presOf" srcId="{7164E9F3-5E44-4FEA-950C-412B19FF2DF1}" destId="{FCAA3623-33D9-4C44-BC0B-655C16B97FFC}" srcOrd="0" destOrd="0" presId="urn:microsoft.com/office/officeart/2005/8/layout/hierarchy3"/>
    <dgm:cxn modelId="{84ED630F-B08A-42DE-9BFD-D40B57396498}" type="presOf" srcId="{32C6E1C3-2B21-4AEE-BC9F-699E84F10ADD}" destId="{F448BE47-F74C-4CCB-8FA1-71F7474B9604}" srcOrd="0" destOrd="0" presId="urn:microsoft.com/office/officeart/2005/8/layout/hierarchy3"/>
    <dgm:cxn modelId="{29596979-7000-44A6-AF6E-A026BC35787C}" type="presOf" srcId="{D009DB97-251D-4158-9F21-936D02010F29}" destId="{3FEB25FD-0BE1-4DB8-93BC-FA4D11B05B6B}" srcOrd="0" destOrd="0" presId="urn:microsoft.com/office/officeart/2005/8/layout/hierarchy3"/>
    <dgm:cxn modelId="{5C449360-79B3-4392-A882-8AD8A35789F0}" type="presOf" srcId="{3DAB23D9-3159-46D5-9673-8AF60B252449}" destId="{0D4C6F5D-BF5A-4BE4-883E-ACF0FFD3AD3B}" srcOrd="0" destOrd="0" presId="urn:microsoft.com/office/officeart/2005/8/layout/hierarchy3"/>
    <dgm:cxn modelId="{D9EB2B14-888A-470B-9796-4B89BE60CAA0}" type="presOf" srcId="{8FEC70D0-C853-4C01-ADDA-C8A211627245}" destId="{20263976-0721-4F69-A21D-81E1BEA9510C}" srcOrd="0" destOrd="0" presId="urn:microsoft.com/office/officeart/2005/8/layout/hierarchy3"/>
    <dgm:cxn modelId="{D2FAAE92-F701-43CB-9661-880C9B9C63E3}" type="presOf" srcId="{B6D3931D-4347-4A07-8A52-C4CC3E899AA6}" destId="{65FAA25C-2ABB-4285-BBDB-B079BCE91928}" srcOrd="0" destOrd="0" presId="urn:microsoft.com/office/officeart/2005/8/layout/hierarchy3"/>
    <dgm:cxn modelId="{C1814A99-3DA2-4094-8B43-AB09393E6715}" type="presOf" srcId="{7B69F9A8-F04E-4962-86E7-C960179E26D6}" destId="{72277582-6623-4FE3-A3D6-018C5C556FB8}" srcOrd="0" destOrd="0" presId="urn:microsoft.com/office/officeart/2005/8/layout/hierarchy3"/>
    <dgm:cxn modelId="{0B3AEBAA-DDD8-49C4-A364-6FFE199FEEC9}" srcId="{33D6F9DC-AE6B-4885-BD8A-C6173ED6D651}" destId="{C6937DCE-773F-4507-B8C3-93CEA6FDCD03}" srcOrd="1" destOrd="0" parTransId="{B9AD05ED-7D87-4C34-9218-E460803C25E0}" sibTransId="{0D107A7D-782D-4C13-9680-9B62D1C7E589}"/>
    <dgm:cxn modelId="{92742684-32D2-49B8-B0CD-5C7F6AA532C2}" type="presOf" srcId="{012767A3-FAA6-424B-9F4D-797119C8CAFE}" destId="{861C57BC-C517-4BEF-8DD5-403B47CCCB27}" srcOrd="0" destOrd="0" presId="urn:microsoft.com/office/officeart/2005/8/layout/hierarchy3"/>
    <dgm:cxn modelId="{D226E4F2-D32D-48C9-8379-9B3885BD2698}" type="presOf" srcId="{1940AEC4-62BB-4D9B-8251-EDBE35028645}" destId="{DA523F74-86E4-4B28-98CE-EB802896338A}" srcOrd="0" destOrd="0" presId="urn:microsoft.com/office/officeart/2005/8/layout/hierarchy3"/>
    <dgm:cxn modelId="{2E5781BC-3E4F-47ED-98B3-6F263D111416}" srcId="{33D6F9DC-AE6B-4885-BD8A-C6173ED6D651}" destId="{35D21F68-FCB0-4773-836C-C5B3DEE9F0DB}" srcOrd="2" destOrd="0" parTransId="{A976CA65-37D9-4C7F-977C-BCF69CC7CBDC}" sibTransId="{56652781-BD3C-47F1-8924-E02EB5783A95}"/>
    <dgm:cxn modelId="{4A6E0627-6F4A-42F4-AC3B-E39D579E93BC}" type="presOf" srcId="{A248C7F4-597B-4503-AE99-CC68E9FD5B85}" destId="{083D46F8-ADF4-4E94-8C9F-DE448760B7C3}" srcOrd="0" destOrd="0" presId="urn:microsoft.com/office/officeart/2005/8/layout/hierarchy3"/>
    <dgm:cxn modelId="{3DEB77AE-9C6C-41DD-86D8-A01E9F11DB70}" type="presOf" srcId="{31E6EF4A-730B-4ACD-BF15-8F9765CFECCC}" destId="{507602F5-7796-4595-B9EE-42B9CB8D6986}" srcOrd="0" destOrd="0" presId="urn:microsoft.com/office/officeart/2005/8/layout/hierarchy3"/>
    <dgm:cxn modelId="{1995E35D-0449-4782-9681-6A3A73CC142E}" type="presOf" srcId="{8438B781-FFCA-4363-885D-E8BDFD726860}" destId="{47AB4376-E927-4603-9C9B-90735D935BDB}" srcOrd="0" destOrd="0" presId="urn:microsoft.com/office/officeart/2005/8/layout/hierarchy3"/>
    <dgm:cxn modelId="{5C695960-C675-4647-BFC3-20FAB3929412}" type="presOf" srcId="{645C5F1A-4F10-45F3-99ED-952346BCC89D}" destId="{3BB61184-3A68-436E-AB53-C08325544484}" srcOrd="0" destOrd="0" presId="urn:microsoft.com/office/officeart/2005/8/layout/hierarchy3"/>
    <dgm:cxn modelId="{80C40131-1D18-494F-A78C-BBEB9C3B9935}" srcId="{645C5F1A-4F10-45F3-99ED-952346BCC89D}" destId="{D1E74BEA-FAF7-435A-B070-6A5EAD4DCB15}" srcOrd="1" destOrd="0" parTransId="{6667DB26-2C94-4D62-AF5A-CE0DB99F03D0}" sibTransId="{66A63232-B3EA-4D4E-9C20-3EA862F9903C}"/>
    <dgm:cxn modelId="{03E89EBB-AB16-4FA7-BC16-3CB206E6B7D1}" type="presOf" srcId="{33D6F9DC-AE6B-4885-BD8A-C6173ED6D651}" destId="{D96F0D8C-97F4-4199-A2C0-19BBE4E83645}" srcOrd="0" destOrd="0" presId="urn:microsoft.com/office/officeart/2005/8/layout/hierarchy3"/>
    <dgm:cxn modelId="{D5CC7148-B0BC-4C25-AE11-8550C03E65A9}" type="presOf" srcId="{2AFF3D6F-5022-45EA-A96F-C7F488C277E2}" destId="{685F0740-1B6A-4504-B0D5-A8834F7D864C}" srcOrd="0" destOrd="0" presId="urn:microsoft.com/office/officeart/2005/8/layout/hierarchy3"/>
    <dgm:cxn modelId="{30C0B68B-3182-40C0-A089-C5A580D97C83}" type="presOf" srcId="{C85606AA-DF06-4557-BD06-F9841D4755FD}" destId="{7957008E-1834-4F3E-A52C-EEC40F0048E4}" srcOrd="0" destOrd="0" presId="urn:microsoft.com/office/officeart/2005/8/layout/hierarchy3"/>
    <dgm:cxn modelId="{39155CDC-AACE-4B6A-ABAC-49596C1E9082}" srcId="{645C5F1A-4F10-45F3-99ED-952346BCC89D}" destId="{95CA6301-FF22-4BA2-AF0A-C02E15D0A240}" srcOrd="0" destOrd="0" parTransId="{D8297F96-E2EE-416B-B8F6-16633175B882}" sibTransId="{90BAA3A1-EA43-4618-BFC9-D75C7CA79D05}"/>
    <dgm:cxn modelId="{BF8FE4F6-E885-4C9D-85E1-840FECB2C366}" srcId="{C6937DCE-773F-4507-B8C3-93CEA6FDCD03}" destId="{31E6EF4A-730B-4ACD-BF15-8F9765CFECCC}" srcOrd="2" destOrd="0" parTransId="{B6D3931D-4347-4A07-8A52-C4CC3E899AA6}" sibTransId="{360E15C8-08B2-4A81-A2A6-1576D121BCB3}"/>
    <dgm:cxn modelId="{EB1E544B-11A7-4275-AE20-13F718F103CF}" type="presOf" srcId="{D8297F96-E2EE-416B-B8F6-16633175B882}" destId="{C85E51CF-15B2-485E-B800-B84126E309EC}" srcOrd="0" destOrd="0" presId="urn:microsoft.com/office/officeart/2005/8/layout/hierarchy3"/>
    <dgm:cxn modelId="{FCAD3D1A-692A-4FB6-A569-6F7E449FC07D}" type="presOf" srcId="{35D21F68-FCB0-4773-836C-C5B3DEE9F0DB}" destId="{9602F239-E9FE-47F7-8355-6E7DF5B3013F}" srcOrd="0" destOrd="0" presId="urn:microsoft.com/office/officeart/2005/8/layout/hierarchy3"/>
    <dgm:cxn modelId="{F25A0A4D-2472-4E60-AD9A-CD6E3F6FCE92}" srcId="{33D6F9DC-AE6B-4885-BD8A-C6173ED6D651}" destId="{7164E9F3-5E44-4FEA-950C-412B19FF2DF1}" srcOrd="3" destOrd="0" parTransId="{DB36EE25-BD09-4955-BA2D-4CF5337BF5D1}" sibTransId="{BA9531DC-7C6F-43D4-9631-0DC243844670}"/>
    <dgm:cxn modelId="{1E3BCAAB-8091-4BFB-8197-F6AC0B70A7F6}" type="presOf" srcId="{3004CA85-443B-4D6F-8683-51BB4B53F75B}" destId="{CC0D9C85-320D-428E-ACF7-FC33A78D83D9}" srcOrd="0" destOrd="0" presId="urn:microsoft.com/office/officeart/2005/8/layout/hierarchy3"/>
    <dgm:cxn modelId="{CAEBC8E8-5402-4033-B30A-803D9AD08D3D}" srcId="{C6937DCE-773F-4507-B8C3-93CEA6FDCD03}" destId="{0538C0E9-BB51-4245-B818-F5454B3E3518}" srcOrd="1" destOrd="0" parTransId="{8FEC70D0-C853-4C01-ADDA-C8A211627245}" sibTransId="{A05B9F58-42DE-4820-ABDD-1BB6121A7A01}"/>
    <dgm:cxn modelId="{45EF303E-9CDB-4421-A6DA-92251D6B9577}" srcId="{C6937DCE-773F-4507-B8C3-93CEA6FDCD03}" destId="{A248C7F4-597B-4503-AE99-CC68E9FD5B85}" srcOrd="0" destOrd="0" parTransId="{D009DB97-251D-4158-9F21-936D02010F29}" sibTransId="{0E6B2669-F8FD-4DD9-B0DE-E336C772F2BE}"/>
    <dgm:cxn modelId="{9E13D15D-D6AC-4D1D-9773-93E1561F5AEE}" type="presParOf" srcId="{D96F0D8C-97F4-4199-A2C0-19BBE4E83645}" destId="{2CF8394D-C2D8-4CBB-9A30-CBD26E7158E8}" srcOrd="0" destOrd="0" presId="urn:microsoft.com/office/officeart/2005/8/layout/hierarchy3"/>
    <dgm:cxn modelId="{BD0FB2A7-76F5-48E2-AE4D-0BE9A926786A}" type="presParOf" srcId="{2CF8394D-C2D8-4CBB-9A30-CBD26E7158E8}" destId="{19787D0A-69C0-4FCD-AE81-17FC4CCBE8E1}" srcOrd="0" destOrd="0" presId="urn:microsoft.com/office/officeart/2005/8/layout/hierarchy3"/>
    <dgm:cxn modelId="{99E999E2-EBE0-4B5D-BD1B-57E17D9CA390}" type="presParOf" srcId="{19787D0A-69C0-4FCD-AE81-17FC4CCBE8E1}" destId="{3BB61184-3A68-436E-AB53-C08325544484}" srcOrd="0" destOrd="0" presId="urn:microsoft.com/office/officeart/2005/8/layout/hierarchy3"/>
    <dgm:cxn modelId="{AB737211-9F30-4162-BC2A-6AB5AD2DA970}" type="presParOf" srcId="{19787D0A-69C0-4FCD-AE81-17FC4CCBE8E1}" destId="{5A002301-14DC-4066-97B9-18A2A8DD69A6}" srcOrd="1" destOrd="0" presId="urn:microsoft.com/office/officeart/2005/8/layout/hierarchy3"/>
    <dgm:cxn modelId="{C3BCC91E-AAED-44D0-9653-079AF8314E16}" type="presParOf" srcId="{2CF8394D-C2D8-4CBB-9A30-CBD26E7158E8}" destId="{ADAA3E66-E98A-45D4-BDF2-06817F09536C}" srcOrd="1" destOrd="0" presId="urn:microsoft.com/office/officeart/2005/8/layout/hierarchy3"/>
    <dgm:cxn modelId="{6DD0504F-A4B0-44F0-A3A3-E101D6089192}" type="presParOf" srcId="{ADAA3E66-E98A-45D4-BDF2-06817F09536C}" destId="{C85E51CF-15B2-485E-B800-B84126E309EC}" srcOrd="0" destOrd="0" presId="urn:microsoft.com/office/officeart/2005/8/layout/hierarchy3"/>
    <dgm:cxn modelId="{9E7AE97A-04F6-4FF0-8EF8-714542455680}" type="presParOf" srcId="{ADAA3E66-E98A-45D4-BDF2-06817F09536C}" destId="{2CA174A3-EBBE-4805-82F7-28CDBA5E5A39}" srcOrd="1" destOrd="0" presId="urn:microsoft.com/office/officeart/2005/8/layout/hierarchy3"/>
    <dgm:cxn modelId="{28BA801B-CD25-4E5C-AAB7-259171BE092B}" type="presParOf" srcId="{ADAA3E66-E98A-45D4-BDF2-06817F09536C}" destId="{EF72D7DF-FE7E-4E5F-AA5D-9A220F30B17B}" srcOrd="2" destOrd="0" presId="urn:microsoft.com/office/officeart/2005/8/layout/hierarchy3"/>
    <dgm:cxn modelId="{98208B37-1D8B-48AE-B224-9D34DE65AAB0}" type="presParOf" srcId="{ADAA3E66-E98A-45D4-BDF2-06817F09536C}" destId="{3A879068-1964-41E7-A862-BBDF5483CDF6}" srcOrd="3" destOrd="0" presId="urn:microsoft.com/office/officeart/2005/8/layout/hierarchy3"/>
    <dgm:cxn modelId="{1BBC7BE1-14BC-427D-B164-A824BA69AF86}" type="presParOf" srcId="{ADAA3E66-E98A-45D4-BDF2-06817F09536C}" destId="{72277582-6623-4FE3-A3D6-018C5C556FB8}" srcOrd="4" destOrd="0" presId="urn:microsoft.com/office/officeart/2005/8/layout/hierarchy3"/>
    <dgm:cxn modelId="{CD36E324-3475-4CAC-B102-39E4417F31BB}" type="presParOf" srcId="{ADAA3E66-E98A-45D4-BDF2-06817F09536C}" destId="{685F0740-1B6A-4504-B0D5-A8834F7D864C}" srcOrd="5" destOrd="0" presId="urn:microsoft.com/office/officeart/2005/8/layout/hierarchy3"/>
    <dgm:cxn modelId="{D7E317A3-9BAE-42E5-A09A-779942603A44}" type="presParOf" srcId="{D96F0D8C-97F4-4199-A2C0-19BBE4E83645}" destId="{AA4CFAC9-6DD5-4316-A37F-0DE5C901FE6A}" srcOrd="1" destOrd="0" presId="urn:microsoft.com/office/officeart/2005/8/layout/hierarchy3"/>
    <dgm:cxn modelId="{D9739552-0655-4336-AA64-704260FCA25C}" type="presParOf" srcId="{AA4CFAC9-6DD5-4316-A37F-0DE5C901FE6A}" destId="{9791A966-38EE-4E24-A90B-027668914818}" srcOrd="0" destOrd="0" presId="urn:microsoft.com/office/officeart/2005/8/layout/hierarchy3"/>
    <dgm:cxn modelId="{924524D7-FB49-4D82-936F-1D3946E6FF85}" type="presParOf" srcId="{9791A966-38EE-4E24-A90B-027668914818}" destId="{98D4FE47-AD15-491E-B819-FE3D69AABD63}" srcOrd="0" destOrd="0" presId="urn:microsoft.com/office/officeart/2005/8/layout/hierarchy3"/>
    <dgm:cxn modelId="{1D7144E7-C31C-4710-82E9-728632621E15}" type="presParOf" srcId="{9791A966-38EE-4E24-A90B-027668914818}" destId="{958A910E-5B50-4F88-834D-2C461ACE61B2}" srcOrd="1" destOrd="0" presId="urn:microsoft.com/office/officeart/2005/8/layout/hierarchy3"/>
    <dgm:cxn modelId="{B8B0A4C3-D154-46B4-BFA9-D9E88705A6CD}" type="presParOf" srcId="{AA4CFAC9-6DD5-4316-A37F-0DE5C901FE6A}" destId="{4F4301C7-1514-46CD-8F37-52DAF9702613}" srcOrd="1" destOrd="0" presId="urn:microsoft.com/office/officeart/2005/8/layout/hierarchy3"/>
    <dgm:cxn modelId="{3CB13812-64A5-42AF-A1B0-3A982378F940}" type="presParOf" srcId="{4F4301C7-1514-46CD-8F37-52DAF9702613}" destId="{3FEB25FD-0BE1-4DB8-93BC-FA4D11B05B6B}" srcOrd="0" destOrd="0" presId="urn:microsoft.com/office/officeart/2005/8/layout/hierarchy3"/>
    <dgm:cxn modelId="{19F39100-7C64-41B6-880E-951F44AAB231}" type="presParOf" srcId="{4F4301C7-1514-46CD-8F37-52DAF9702613}" destId="{083D46F8-ADF4-4E94-8C9F-DE448760B7C3}" srcOrd="1" destOrd="0" presId="urn:microsoft.com/office/officeart/2005/8/layout/hierarchy3"/>
    <dgm:cxn modelId="{81071EA1-916E-408E-8962-B6FE9E23F1DC}" type="presParOf" srcId="{4F4301C7-1514-46CD-8F37-52DAF9702613}" destId="{20263976-0721-4F69-A21D-81E1BEA9510C}" srcOrd="2" destOrd="0" presId="urn:microsoft.com/office/officeart/2005/8/layout/hierarchy3"/>
    <dgm:cxn modelId="{627FF71E-A960-4433-B557-AAB28B6C0492}" type="presParOf" srcId="{4F4301C7-1514-46CD-8F37-52DAF9702613}" destId="{8D5B9770-D4AA-45A1-A466-955695B14B32}" srcOrd="3" destOrd="0" presId="urn:microsoft.com/office/officeart/2005/8/layout/hierarchy3"/>
    <dgm:cxn modelId="{A5517CF5-9609-4F46-BA19-DF5935DCB3EA}" type="presParOf" srcId="{4F4301C7-1514-46CD-8F37-52DAF9702613}" destId="{65FAA25C-2ABB-4285-BBDB-B079BCE91928}" srcOrd="4" destOrd="0" presId="urn:microsoft.com/office/officeart/2005/8/layout/hierarchy3"/>
    <dgm:cxn modelId="{645D419A-25CF-4C13-95D7-831DB9B5BD12}" type="presParOf" srcId="{4F4301C7-1514-46CD-8F37-52DAF9702613}" destId="{507602F5-7796-4595-B9EE-42B9CB8D6986}" srcOrd="5" destOrd="0" presId="urn:microsoft.com/office/officeart/2005/8/layout/hierarchy3"/>
    <dgm:cxn modelId="{B11552E9-B932-4C12-8EB8-12C21940A68B}" type="presParOf" srcId="{D96F0D8C-97F4-4199-A2C0-19BBE4E83645}" destId="{DDCF6961-F075-4613-9034-3FBF80143318}" srcOrd="2" destOrd="0" presId="urn:microsoft.com/office/officeart/2005/8/layout/hierarchy3"/>
    <dgm:cxn modelId="{EDEA218A-84B6-43A8-9E86-AE175BB4B27D}" type="presParOf" srcId="{DDCF6961-F075-4613-9034-3FBF80143318}" destId="{A4DD49B0-D49E-4383-B99A-5D1845A71250}" srcOrd="0" destOrd="0" presId="urn:microsoft.com/office/officeart/2005/8/layout/hierarchy3"/>
    <dgm:cxn modelId="{83F6C128-0CFA-4F60-86FD-AB72F70BC91D}" type="presParOf" srcId="{A4DD49B0-D49E-4383-B99A-5D1845A71250}" destId="{9602F239-E9FE-47F7-8355-6E7DF5B3013F}" srcOrd="0" destOrd="0" presId="urn:microsoft.com/office/officeart/2005/8/layout/hierarchy3"/>
    <dgm:cxn modelId="{76211AE2-4425-4063-9B7C-F26087F491F2}" type="presParOf" srcId="{A4DD49B0-D49E-4383-B99A-5D1845A71250}" destId="{3BBAB01F-3A47-4066-9085-2268B9BA042E}" srcOrd="1" destOrd="0" presId="urn:microsoft.com/office/officeart/2005/8/layout/hierarchy3"/>
    <dgm:cxn modelId="{FB759146-5638-4A87-B613-E0A18601283A}" type="presParOf" srcId="{DDCF6961-F075-4613-9034-3FBF80143318}" destId="{BACBD666-C8F5-45FD-B1BC-E33CACBABD10}" srcOrd="1" destOrd="0" presId="urn:microsoft.com/office/officeart/2005/8/layout/hierarchy3"/>
    <dgm:cxn modelId="{33E36A24-E0CC-46A4-BE62-168F4EBA1BA6}" type="presParOf" srcId="{BACBD666-C8F5-45FD-B1BC-E33CACBABD10}" destId="{861C57BC-C517-4BEF-8DD5-403B47CCCB27}" srcOrd="0" destOrd="0" presId="urn:microsoft.com/office/officeart/2005/8/layout/hierarchy3"/>
    <dgm:cxn modelId="{49841E71-8EAD-4D4F-90D6-3490C6D5FFD7}" type="presParOf" srcId="{BACBD666-C8F5-45FD-B1BC-E33CACBABD10}" destId="{47AB4376-E927-4603-9C9B-90735D935BDB}" srcOrd="1" destOrd="0" presId="urn:microsoft.com/office/officeart/2005/8/layout/hierarchy3"/>
    <dgm:cxn modelId="{E5C430C6-E44A-46B8-B7D8-EE9DE94C4507}" type="presParOf" srcId="{BACBD666-C8F5-45FD-B1BC-E33CACBABD10}" destId="{557082EB-AF1B-4EA2-9A34-07E71BA721EE}" srcOrd="2" destOrd="0" presId="urn:microsoft.com/office/officeart/2005/8/layout/hierarchy3"/>
    <dgm:cxn modelId="{5222E764-8D77-4588-B664-60D9F92FD021}" type="presParOf" srcId="{BACBD666-C8F5-45FD-B1BC-E33CACBABD10}" destId="{DA523F74-86E4-4B28-98CE-EB802896338A}" srcOrd="3" destOrd="0" presId="urn:microsoft.com/office/officeart/2005/8/layout/hierarchy3"/>
    <dgm:cxn modelId="{9FCE56B4-130F-4DE6-9A26-CDCC195EE9DF}" type="presParOf" srcId="{BACBD666-C8F5-45FD-B1BC-E33CACBABD10}" destId="{0D4C6F5D-BF5A-4BE4-883E-ACF0FFD3AD3B}" srcOrd="4" destOrd="0" presId="urn:microsoft.com/office/officeart/2005/8/layout/hierarchy3"/>
    <dgm:cxn modelId="{BE6E215E-2BC4-4DCC-A2D0-9DEC1B9165E6}" type="presParOf" srcId="{BACBD666-C8F5-45FD-B1BC-E33CACBABD10}" destId="{7957008E-1834-4F3E-A52C-EEC40F0048E4}" srcOrd="5" destOrd="0" presId="urn:microsoft.com/office/officeart/2005/8/layout/hierarchy3"/>
    <dgm:cxn modelId="{D886B903-56CE-4C65-BC09-18A6798ABDD7}" type="presParOf" srcId="{D96F0D8C-97F4-4199-A2C0-19BBE4E83645}" destId="{F9260DA7-93AC-4A99-8978-26F5E1F2465B}" srcOrd="3" destOrd="0" presId="urn:microsoft.com/office/officeart/2005/8/layout/hierarchy3"/>
    <dgm:cxn modelId="{AD79B796-3D7C-486D-82DC-843B0A5796D7}" type="presParOf" srcId="{F9260DA7-93AC-4A99-8978-26F5E1F2465B}" destId="{C3F35F3D-444E-43CE-B40F-EF2876A0E2E0}" srcOrd="0" destOrd="0" presId="urn:microsoft.com/office/officeart/2005/8/layout/hierarchy3"/>
    <dgm:cxn modelId="{73574E2D-AE08-4F48-B671-5C49FBEE0CF2}" type="presParOf" srcId="{C3F35F3D-444E-43CE-B40F-EF2876A0E2E0}" destId="{FCAA3623-33D9-4C44-BC0B-655C16B97FFC}" srcOrd="0" destOrd="0" presId="urn:microsoft.com/office/officeart/2005/8/layout/hierarchy3"/>
    <dgm:cxn modelId="{007C86D1-0DB2-47D9-BF0F-B2F2C7271769}" type="presParOf" srcId="{C3F35F3D-444E-43CE-B40F-EF2876A0E2E0}" destId="{1B8E2BE6-4721-49F5-949C-859F5929C87E}" srcOrd="1" destOrd="0" presId="urn:microsoft.com/office/officeart/2005/8/layout/hierarchy3"/>
    <dgm:cxn modelId="{9E09AB3A-7904-45DC-8C3D-42EFEF39C4CD}" type="presParOf" srcId="{F9260DA7-93AC-4A99-8978-26F5E1F2465B}" destId="{B0285566-5F6B-415A-988E-7B971B952B6F}" srcOrd="1" destOrd="0" presId="urn:microsoft.com/office/officeart/2005/8/layout/hierarchy3"/>
    <dgm:cxn modelId="{362E3C06-3646-4F34-96E8-53A3A3281A3F}" type="presParOf" srcId="{B0285566-5F6B-415A-988E-7B971B952B6F}" destId="{05159776-3605-429C-A055-B8DC932F6C39}" srcOrd="0" destOrd="0" presId="urn:microsoft.com/office/officeart/2005/8/layout/hierarchy3"/>
    <dgm:cxn modelId="{DA43EBD9-7C89-45A7-8EE4-568CD2D0A938}" type="presParOf" srcId="{B0285566-5F6B-415A-988E-7B971B952B6F}" destId="{CC0D9C85-320D-428E-ACF7-FC33A78D83D9}" srcOrd="1" destOrd="0" presId="urn:microsoft.com/office/officeart/2005/8/layout/hierarchy3"/>
    <dgm:cxn modelId="{90349227-F5B0-4A6A-A9DB-56302C8A922B}" type="presParOf" srcId="{B0285566-5F6B-415A-988E-7B971B952B6F}" destId="{F448BE47-F74C-4CCB-8FA1-71F7474B9604}" srcOrd="2" destOrd="0" presId="urn:microsoft.com/office/officeart/2005/8/layout/hierarchy3"/>
    <dgm:cxn modelId="{344A5DE2-55A6-45F0-8A81-A6F91FA4B4A2}" type="presParOf" srcId="{B0285566-5F6B-415A-988E-7B971B952B6F}" destId="{EB600822-1283-46AC-BC6C-87915271501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5198E-955E-4D47-ACE7-6211DCAE197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37D83-2017-4C10-988D-8C3E34B575A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000" dirty="0" smtClean="0"/>
            <a:t>Площадь нежилых помещений, предоставленных в субаренду одному СМП </a:t>
          </a:r>
          <a:r>
            <a:rPr lang="ru-RU" sz="1000" b="1" dirty="0" smtClean="0"/>
            <a:t>не должна превышать 15% </a:t>
          </a:r>
          <a:r>
            <a:rPr lang="ru-RU" sz="1000" dirty="0" smtClean="0"/>
            <a:t>от площади нежилых помещений бизнес-инкубатора, предназначенной для размещения СМП.</a:t>
          </a:r>
        </a:p>
        <a:p>
          <a:endParaRPr lang="ru-RU" sz="800" dirty="0" smtClean="0"/>
        </a:p>
      </dgm:t>
    </dgm:pt>
    <dgm:pt modelId="{5D53A584-CB80-4426-9445-C0D72003B7DC}" type="parTrans" cxnId="{D30F82F1-3C40-4D21-904E-EA2F574E9B2A}">
      <dgm:prSet/>
      <dgm:spPr/>
      <dgm:t>
        <a:bodyPr/>
        <a:lstStyle/>
        <a:p>
          <a:endParaRPr lang="ru-RU"/>
        </a:p>
      </dgm:t>
    </dgm:pt>
    <dgm:pt modelId="{88620729-8AEA-47BD-9532-C39A826F8EC7}" type="sibTrans" cxnId="{D30F82F1-3C40-4D21-904E-EA2F574E9B2A}">
      <dgm:prSet/>
      <dgm:spPr/>
      <dgm:t>
        <a:bodyPr/>
        <a:lstStyle/>
        <a:p>
          <a:endParaRPr lang="ru-RU"/>
        </a:p>
      </dgm:t>
    </dgm:pt>
    <dgm:pt modelId="{4801D060-C6A6-4252-947B-04D537C870F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latin typeface="+mn-lt"/>
            </a:rPr>
            <a:t>Стоимость субаренды                 1 кв. м в бизнес-инкубаторе составляет 250 рублей/мес., производственные помещения/помещения под пищевое производство - 245 рублей/мес. (возмещение стоимости расходов по электроснабжению по индивидуальному прибору учета).</a:t>
          </a: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1EE0BC69-0234-44C6-A52C-AC510F5784E1}" type="parTrans" cxnId="{D03F5B6A-6E47-4C41-BFEF-453E09F50091}">
      <dgm:prSet/>
      <dgm:spPr/>
      <dgm:t>
        <a:bodyPr/>
        <a:lstStyle/>
        <a:p>
          <a:endParaRPr lang="ru-RU"/>
        </a:p>
      </dgm:t>
    </dgm:pt>
    <dgm:pt modelId="{2C8FC6E6-6B6D-4AD8-B9D6-3A05C746BED2}" type="sibTrans" cxnId="{D03F5B6A-6E47-4C41-BFEF-453E09F50091}">
      <dgm:prSet/>
      <dgm:spPr/>
      <dgm:t>
        <a:bodyPr/>
        <a:lstStyle/>
        <a:p>
          <a:endParaRPr lang="ru-RU"/>
        </a:p>
      </dgm:t>
    </dgm:pt>
    <dgm:pt modelId="{DC932F53-29FF-455D-9DAF-DF89ACCB89FA}">
      <dgm:prSet phldrT="[Текст]" custT="1"/>
      <dgm:spPr/>
      <dgm:t>
        <a:bodyPr/>
        <a:lstStyle/>
        <a:p>
          <a:r>
            <a:rPr lang="ru-RU" sz="1000" dirty="0" smtClean="0"/>
            <a:t>Количество рабочих мест, предоставляемых по договору на  оказание комплекса услуг по организации рабочих мест в бизнес - инкубаторе одному  СМП, </a:t>
          </a:r>
          <a:r>
            <a:rPr lang="ru-RU" sz="1000" b="1" dirty="0" smtClean="0"/>
            <a:t>не должна  превышать 8 </a:t>
          </a:r>
          <a:r>
            <a:rPr lang="ru-RU" sz="1000" dirty="0" smtClean="0"/>
            <a:t>рабочих мест.  </a:t>
          </a:r>
          <a:endParaRPr lang="ru-RU" sz="1000" dirty="0"/>
        </a:p>
      </dgm:t>
    </dgm:pt>
    <dgm:pt modelId="{C3965F9F-EFB1-4CBD-B9C1-0BAB0B28DD40}" type="parTrans" cxnId="{F1DA935A-09B7-495F-80E5-10C0C69081B7}">
      <dgm:prSet/>
      <dgm:spPr/>
      <dgm:t>
        <a:bodyPr/>
        <a:lstStyle/>
        <a:p>
          <a:endParaRPr lang="ru-RU"/>
        </a:p>
      </dgm:t>
    </dgm:pt>
    <dgm:pt modelId="{5385DF23-6FE9-407F-81B6-663061B316F5}" type="sibTrans" cxnId="{F1DA935A-09B7-495F-80E5-10C0C69081B7}">
      <dgm:prSet/>
      <dgm:spPr/>
      <dgm:t>
        <a:bodyPr/>
        <a:lstStyle/>
        <a:p>
          <a:endParaRPr lang="ru-RU"/>
        </a:p>
      </dgm:t>
    </dgm:pt>
    <dgm:pt modelId="{FFC0FB5C-FE0A-4780-8C5E-4DEDAA168DF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latin typeface="+mn-lt"/>
            </a:rPr>
            <a:t>Оказание комплекса услуг по организации рабочих мест в бизнес – инкубаторе: 1 место 3100 рублей/мес.</a:t>
          </a:r>
        </a:p>
        <a:p>
          <a:r>
            <a:rPr lang="ru-RU" sz="1000" dirty="0" smtClean="0">
              <a:solidFill>
                <a:schemeClr val="bg1"/>
              </a:solidFill>
              <a:latin typeface="+mn-lt"/>
            </a:rPr>
            <a:t>Предоставление оборудованного рабочего места</a:t>
          </a: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DD15D24B-9874-473B-8145-811A8FBC0A62}" type="parTrans" cxnId="{9D57048D-BE1A-4BD3-97A6-82D05AB9376D}">
      <dgm:prSet/>
      <dgm:spPr/>
      <dgm:t>
        <a:bodyPr/>
        <a:lstStyle/>
        <a:p>
          <a:endParaRPr lang="ru-RU"/>
        </a:p>
      </dgm:t>
    </dgm:pt>
    <dgm:pt modelId="{FBCA4FE6-3789-4058-A219-C5374B1B87D0}" type="sibTrans" cxnId="{9D57048D-BE1A-4BD3-97A6-82D05AB9376D}">
      <dgm:prSet/>
      <dgm:spPr/>
      <dgm:t>
        <a:bodyPr/>
        <a:lstStyle/>
        <a:p>
          <a:endParaRPr lang="ru-RU"/>
        </a:p>
      </dgm:t>
    </dgm:pt>
    <dgm:pt modelId="{1A47FFFC-082E-4FA8-8698-956ECCFDB684}" type="pres">
      <dgm:prSet presAssocID="{EDC5198E-955E-4D47-ACE7-6211DCAE19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D06D7-CC16-4D99-91FE-9C5CEA3EE8BE}" type="pres">
      <dgm:prSet presAssocID="{EDC5198E-955E-4D47-ACE7-6211DCAE1979}" presName="axisShape" presStyleLbl="bgShp" presStyleIdx="0" presStyleCnt="1"/>
      <dgm:spPr/>
    </dgm:pt>
    <dgm:pt modelId="{D5240D65-55DD-43C8-BE6C-8592130CBE3C}" type="pres">
      <dgm:prSet presAssocID="{EDC5198E-955E-4D47-ACE7-6211DCAE197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07622-8369-413D-8899-49E213C663C8}" type="pres">
      <dgm:prSet presAssocID="{EDC5198E-955E-4D47-ACE7-6211DCAE197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95570-B84F-4F58-8914-E9F3488610B2}" type="pres">
      <dgm:prSet presAssocID="{EDC5198E-955E-4D47-ACE7-6211DCAE197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29CF7-0B1D-47D1-9245-A065B9D9417D}" type="pres">
      <dgm:prSet presAssocID="{EDC5198E-955E-4D47-ACE7-6211DCAE197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881C2-2607-4E95-AA5E-CE0572ABA813}" type="presOf" srcId="{EDC5198E-955E-4D47-ACE7-6211DCAE1979}" destId="{1A47FFFC-082E-4FA8-8698-956ECCFDB684}" srcOrd="0" destOrd="0" presId="urn:microsoft.com/office/officeart/2005/8/layout/matrix2"/>
    <dgm:cxn modelId="{71F44724-32CB-428A-8159-28A31B16B5DF}" type="presOf" srcId="{38237D83-2017-4C10-988D-8C3E34B575A9}" destId="{D5240D65-55DD-43C8-BE6C-8592130CBE3C}" srcOrd="0" destOrd="0" presId="urn:microsoft.com/office/officeart/2005/8/layout/matrix2"/>
    <dgm:cxn modelId="{D30F82F1-3C40-4D21-904E-EA2F574E9B2A}" srcId="{EDC5198E-955E-4D47-ACE7-6211DCAE1979}" destId="{38237D83-2017-4C10-988D-8C3E34B575A9}" srcOrd="0" destOrd="0" parTransId="{5D53A584-CB80-4426-9445-C0D72003B7DC}" sibTransId="{88620729-8AEA-47BD-9532-C39A826F8EC7}"/>
    <dgm:cxn modelId="{BBFA0BA7-FC0D-4AAD-AFF3-701F13C737BC}" type="presOf" srcId="{FFC0FB5C-FE0A-4780-8C5E-4DEDAA168DFA}" destId="{0B629CF7-0B1D-47D1-9245-A065B9D9417D}" srcOrd="0" destOrd="0" presId="urn:microsoft.com/office/officeart/2005/8/layout/matrix2"/>
    <dgm:cxn modelId="{9D57048D-BE1A-4BD3-97A6-82D05AB9376D}" srcId="{EDC5198E-955E-4D47-ACE7-6211DCAE1979}" destId="{FFC0FB5C-FE0A-4780-8C5E-4DEDAA168DFA}" srcOrd="3" destOrd="0" parTransId="{DD15D24B-9874-473B-8145-811A8FBC0A62}" sibTransId="{FBCA4FE6-3789-4058-A219-C5374B1B87D0}"/>
    <dgm:cxn modelId="{87BDAF6B-0B5A-4C5D-ABB7-A7053F95D42B}" type="presOf" srcId="{4801D060-C6A6-4252-947B-04D537C870F1}" destId="{9B707622-8369-413D-8899-49E213C663C8}" srcOrd="0" destOrd="0" presId="urn:microsoft.com/office/officeart/2005/8/layout/matrix2"/>
    <dgm:cxn modelId="{D03F5B6A-6E47-4C41-BFEF-453E09F50091}" srcId="{EDC5198E-955E-4D47-ACE7-6211DCAE1979}" destId="{4801D060-C6A6-4252-947B-04D537C870F1}" srcOrd="1" destOrd="0" parTransId="{1EE0BC69-0234-44C6-A52C-AC510F5784E1}" sibTransId="{2C8FC6E6-6B6D-4AD8-B9D6-3A05C746BED2}"/>
    <dgm:cxn modelId="{5CE075D8-E250-4764-AE5E-A13C8BF80635}" type="presOf" srcId="{DC932F53-29FF-455D-9DAF-DF89ACCB89FA}" destId="{74A95570-B84F-4F58-8914-E9F3488610B2}" srcOrd="0" destOrd="0" presId="urn:microsoft.com/office/officeart/2005/8/layout/matrix2"/>
    <dgm:cxn modelId="{F1DA935A-09B7-495F-80E5-10C0C69081B7}" srcId="{EDC5198E-955E-4D47-ACE7-6211DCAE1979}" destId="{DC932F53-29FF-455D-9DAF-DF89ACCB89FA}" srcOrd="2" destOrd="0" parTransId="{C3965F9F-EFB1-4CBD-B9C1-0BAB0B28DD40}" sibTransId="{5385DF23-6FE9-407F-81B6-663061B316F5}"/>
    <dgm:cxn modelId="{8249C030-6ED1-4B25-81C1-C6C05B9B020B}" type="presParOf" srcId="{1A47FFFC-082E-4FA8-8698-956ECCFDB684}" destId="{754D06D7-CC16-4D99-91FE-9C5CEA3EE8BE}" srcOrd="0" destOrd="0" presId="urn:microsoft.com/office/officeart/2005/8/layout/matrix2"/>
    <dgm:cxn modelId="{3FE006DB-2170-4E35-AE5D-C5C1A77F1E11}" type="presParOf" srcId="{1A47FFFC-082E-4FA8-8698-956ECCFDB684}" destId="{D5240D65-55DD-43C8-BE6C-8592130CBE3C}" srcOrd="1" destOrd="0" presId="urn:microsoft.com/office/officeart/2005/8/layout/matrix2"/>
    <dgm:cxn modelId="{4F1396EF-3A21-461B-B5BF-7D0A4F7E4FF8}" type="presParOf" srcId="{1A47FFFC-082E-4FA8-8698-956ECCFDB684}" destId="{9B707622-8369-413D-8899-49E213C663C8}" srcOrd="2" destOrd="0" presId="urn:microsoft.com/office/officeart/2005/8/layout/matrix2"/>
    <dgm:cxn modelId="{821916D2-208C-4A46-928D-3FE353DF3D74}" type="presParOf" srcId="{1A47FFFC-082E-4FA8-8698-956ECCFDB684}" destId="{74A95570-B84F-4F58-8914-E9F3488610B2}" srcOrd="3" destOrd="0" presId="urn:microsoft.com/office/officeart/2005/8/layout/matrix2"/>
    <dgm:cxn modelId="{AD172E75-5BCE-4874-B73B-647F9569CC92}" type="presParOf" srcId="{1A47FFFC-082E-4FA8-8698-956ECCFDB684}" destId="{0B629CF7-0B1D-47D1-9245-A065B9D9417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A2EA4-58E8-4D78-A937-17DE2D5A89EE}">
      <dsp:nvSpPr>
        <dsp:cNvPr id="0" name=""/>
        <dsp:cNvSpPr/>
      </dsp:nvSpPr>
      <dsp:spPr>
        <a:xfrm>
          <a:off x="2223" y="108227"/>
          <a:ext cx="1979142" cy="7916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Алексин</a:t>
          </a:r>
          <a:endParaRPr lang="ru-RU" sz="1600" b="1" kern="1200" dirty="0"/>
        </a:p>
      </dsp:txBody>
      <dsp:txXfrm>
        <a:off x="398052" y="108227"/>
        <a:ext cx="1187485" cy="791657"/>
      </dsp:txXfrm>
    </dsp:sp>
    <dsp:sp modelId="{DF0E50BB-DD21-4094-9270-FA585EC276C6}">
      <dsp:nvSpPr>
        <dsp:cNvPr id="0" name=""/>
        <dsp:cNvSpPr/>
      </dsp:nvSpPr>
      <dsp:spPr>
        <a:xfrm>
          <a:off x="1783452" y="108227"/>
          <a:ext cx="1979142" cy="7916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Белев</a:t>
          </a:r>
          <a:endParaRPr lang="ru-RU" sz="1600" b="1" kern="1200" dirty="0"/>
        </a:p>
      </dsp:txBody>
      <dsp:txXfrm>
        <a:off x="2179281" y="108227"/>
        <a:ext cx="1187485" cy="791657"/>
      </dsp:txXfrm>
    </dsp:sp>
    <dsp:sp modelId="{AF194545-25DD-45AF-8796-A389C8C70158}">
      <dsp:nvSpPr>
        <dsp:cNvPr id="0" name=""/>
        <dsp:cNvSpPr/>
      </dsp:nvSpPr>
      <dsp:spPr>
        <a:xfrm>
          <a:off x="3564680" y="108227"/>
          <a:ext cx="1979142" cy="7916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Ефремов</a:t>
          </a:r>
          <a:endParaRPr lang="ru-RU" sz="1600" b="1" kern="1200" dirty="0"/>
        </a:p>
      </dsp:txBody>
      <dsp:txXfrm>
        <a:off x="3960509" y="108227"/>
        <a:ext cx="1187485" cy="791657"/>
      </dsp:txXfrm>
    </dsp:sp>
    <dsp:sp modelId="{8D879CE4-EDE7-4FD7-9915-48C65F38DA8A}">
      <dsp:nvSpPr>
        <dsp:cNvPr id="0" name=""/>
        <dsp:cNvSpPr/>
      </dsp:nvSpPr>
      <dsp:spPr>
        <a:xfrm>
          <a:off x="5345909" y="108227"/>
          <a:ext cx="1979142" cy="7916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Суворов</a:t>
          </a:r>
          <a:endParaRPr lang="ru-RU" sz="1600" b="1" kern="1200" dirty="0"/>
        </a:p>
      </dsp:txBody>
      <dsp:txXfrm>
        <a:off x="5741738" y="108227"/>
        <a:ext cx="1187485" cy="791657"/>
      </dsp:txXfrm>
    </dsp:sp>
    <dsp:sp modelId="{11291D9A-C131-4C99-848F-CEEE3380E03F}">
      <dsp:nvSpPr>
        <dsp:cNvPr id="0" name=""/>
        <dsp:cNvSpPr/>
      </dsp:nvSpPr>
      <dsp:spPr>
        <a:xfrm>
          <a:off x="7127137" y="108227"/>
          <a:ext cx="1979142" cy="79165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поселок</a:t>
          </a:r>
          <a:b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Первомайский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522966" y="108227"/>
        <a:ext cx="1187485" cy="791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C231-BA30-4ABB-8235-45FC457F50D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014B-F608-4CD4-9395-0479D6376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7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4.png"/><Relationship Id="rId7" Type="http://schemas.openxmlformats.org/officeDocument/2006/relationships/diagramData" Target="../diagrams/data2.xml"/><Relationship Id="rId12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diagramDrawing" Target="../diagrams/drawing2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Герб обл пол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267494"/>
            <a:ext cx="936104" cy="13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635646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ТУЛЬСКАЯ ОБЛАСТЬ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39702"/>
            <a:ext cx="8410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Государственная поддержка субъектов малого и среднего предпринимательства в Тульской </a:t>
            </a:r>
            <a:r>
              <a:rPr lang="ru-RU" sz="2800" b="1" dirty="0" smtClean="0">
                <a:solidFill>
                  <a:srgbClr val="0070C0"/>
                </a:solidFill>
              </a:rPr>
              <a:t>области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2018 году 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4083918"/>
            <a:ext cx="74888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137409"/>
            <a:ext cx="50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ЛЬГОТНЫЙ ЛИЗИНГ. КЛЮЧЕВЫЕ УСЛОВИЯ.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675544"/>
            <a:ext cx="8649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Программа </a:t>
            </a:r>
            <a:r>
              <a:rPr lang="ru-RU" b="1" dirty="0">
                <a:solidFill>
                  <a:srgbClr val="0070C0"/>
                </a:solidFill>
              </a:rPr>
              <a:t>АО «</a:t>
            </a:r>
            <a:r>
              <a:rPr lang="ru-RU" b="1" dirty="0" smtClean="0">
                <a:solidFill>
                  <a:srgbClr val="0070C0"/>
                </a:solidFill>
              </a:rPr>
              <a:t>Федеральная корпорация </a:t>
            </a:r>
            <a:r>
              <a:rPr lang="ru-RU" b="1" dirty="0">
                <a:solidFill>
                  <a:srgbClr val="0070C0"/>
                </a:solidFill>
              </a:rPr>
              <a:t>по развитию малого и среднего предпринимательства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льготного лизинга оборудования для субъектов индивидуального и малого предпринимательства, реализуемой региональными лизинговыми компаниями (РЛК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)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28785"/>
              </p:ext>
            </p:extLst>
          </p:nvPr>
        </p:nvGraphicFramePr>
        <p:xfrm>
          <a:off x="235105" y="2447131"/>
          <a:ext cx="3760831" cy="1996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500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2584331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517522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517522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31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31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20799" y="1923678"/>
            <a:ext cx="3703129" cy="400110"/>
          </a:xfrm>
          <a:prstGeom prst="rect">
            <a:avLst/>
          </a:prstGeom>
          <a:solidFill>
            <a:srgbClr val="1F4E79"/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Параметры продукта*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067944" y="2410946"/>
            <a:ext cx="4968552" cy="2609076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Freeform 21"/>
          <p:cNvSpPr>
            <a:spLocks noChangeAspect="1"/>
          </p:cNvSpPr>
          <p:nvPr/>
        </p:nvSpPr>
        <p:spPr bwMode="auto">
          <a:xfrm>
            <a:off x="4317053" y="2499742"/>
            <a:ext cx="599927" cy="576064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062897" y="2355726"/>
            <a:ext cx="3922796" cy="11077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algn="just" defTabSz="957263">
              <a:lnSpc>
                <a:spcPct val="106000"/>
              </a:lnSpc>
              <a:spcBef>
                <a:spcPts val="300"/>
              </a:spcBef>
            </a:pPr>
            <a:r>
              <a:rPr lang="ru-RU" sz="1200" b="1" dirty="0"/>
              <a:t>Субъекты индивидуального и малого </a:t>
            </a:r>
            <a:r>
              <a:rPr lang="ru-RU" sz="1200" b="1" dirty="0" smtClean="0"/>
              <a:t>предпринимательства </a:t>
            </a:r>
            <a:r>
              <a:rPr lang="ru-RU" sz="1200" dirty="0" smtClean="0"/>
              <a:t>(ИМП)</a:t>
            </a:r>
            <a:r>
              <a:rPr lang="en-US" sz="1200" dirty="0" smtClean="0"/>
              <a:t>*</a:t>
            </a:r>
            <a:r>
              <a:rPr lang="ru-RU" sz="1200" dirty="0" smtClean="0"/>
              <a:t>*, в том числе поставщики </a:t>
            </a:r>
            <a:r>
              <a:rPr lang="ru-RU" sz="1200" dirty="0"/>
              <a:t>крупнейших заказчиков, определяемых Правительством Российской Федерации</a:t>
            </a:r>
            <a:r>
              <a:rPr lang="ru-RU" sz="1200" dirty="0" smtClean="0"/>
              <a:t>, включенные </a:t>
            </a:r>
            <a:r>
              <a:rPr lang="ru-RU" sz="1200" dirty="0"/>
              <a:t>в Единый реестр субъектов малого и среднего </a:t>
            </a:r>
            <a:r>
              <a:rPr lang="ru-RU" sz="1200" dirty="0" smtClean="0"/>
              <a:t>предпринимательства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4172211" y="3076967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Профиль клиента</a:t>
            </a:r>
            <a:endParaRPr lang="ru-RU" sz="11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67944" y="1923678"/>
            <a:ext cx="4968552" cy="400110"/>
          </a:xfrm>
          <a:prstGeom prst="rect">
            <a:avLst/>
          </a:prstGeom>
          <a:solidFill>
            <a:srgbClr val="1F4E79"/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Требования к лизингополучателю</a:t>
            </a:r>
          </a:p>
        </p:txBody>
      </p:sp>
      <p:sp>
        <p:nvSpPr>
          <p:cNvPr id="89" name="L-Shape 10"/>
          <p:cNvSpPr/>
          <p:nvPr/>
        </p:nvSpPr>
        <p:spPr>
          <a:xfrm rot="13701821">
            <a:off x="5162508" y="3689743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3491880" y="3672376"/>
            <a:ext cx="18198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1F4E79"/>
                </a:solidFill>
              </a:rPr>
              <a:t>Величина дохода</a:t>
            </a:r>
            <a:endParaRPr lang="en-US" sz="1100" b="1" dirty="0">
              <a:solidFill>
                <a:srgbClr val="1F4E79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361733" y="3678292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92" name="L-Shape 10"/>
          <p:cNvSpPr/>
          <p:nvPr/>
        </p:nvSpPr>
        <p:spPr>
          <a:xfrm rot="13701821">
            <a:off x="5311314" y="4354100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79912" y="4192024"/>
            <a:ext cx="16179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80112" y="4326364"/>
            <a:ext cx="1116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До 100 человек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6228184" y="4229095"/>
            <a:ext cx="2713235" cy="430887"/>
            <a:chOff x="9643864" y="7042001"/>
            <a:chExt cx="2713235" cy="430887"/>
          </a:xfrm>
        </p:grpSpPr>
        <p:sp>
          <p:nvSpPr>
            <p:cNvPr id="96" name="L-Shape 10"/>
            <p:cNvSpPr/>
            <p:nvPr/>
          </p:nvSpPr>
          <p:spPr>
            <a:xfrm rot="13701821">
              <a:off x="10914841" y="7209606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643864" y="7042001"/>
              <a:ext cx="131887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rgbClr val="1F4E79"/>
                  </a:solidFill>
                </a:rPr>
                <a:t>Место регистрации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1201013" y="7165111"/>
              <a:ext cx="11560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rgbClr val="000000"/>
                  </a:solidFill>
                </a:rPr>
                <a:t>Резидент РФ*</a:t>
              </a:r>
              <a:r>
                <a:rPr lang="en-US" sz="1100" dirty="0" smtClean="0">
                  <a:solidFill>
                    <a:srgbClr val="000000"/>
                  </a:solidFill>
                </a:rPr>
                <a:t>*</a:t>
              </a:r>
              <a:r>
                <a:rPr lang="ru-RU" sz="1100" dirty="0" smtClean="0">
                  <a:solidFill>
                    <a:srgbClr val="000000"/>
                  </a:solidFill>
                </a:rPr>
                <a:t>*</a:t>
              </a:r>
              <a:endParaRPr lang="ru-RU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9" name="L-Shape 10"/>
          <p:cNvSpPr/>
          <p:nvPr/>
        </p:nvSpPr>
        <p:spPr>
          <a:xfrm rot="13701821">
            <a:off x="7943461" y="369441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6266445" y="3678292"/>
            <a:ext cx="18339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1F4E79"/>
                </a:solidFill>
              </a:rPr>
              <a:t>Срок ведения бизнеса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8183491" y="3687466"/>
            <a:ext cx="8530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От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12 мес.</a:t>
            </a:r>
            <a:endParaRPr 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509" y="579511"/>
            <a:ext cx="61979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НАЛОГОВЫЕ КАНИКУЛЫ</a:t>
            </a:r>
            <a:endParaRPr lang="ru-RU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715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5509" y="4227934"/>
            <a:ext cx="870390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6837" r="1419" b="7958"/>
          <a:stretch/>
        </p:blipFill>
        <p:spPr>
          <a:xfrm>
            <a:off x="6513433" y="579511"/>
            <a:ext cx="2629625" cy="15877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3400" y="1779662"/>
            <a:ext cx="8437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 января 2021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года;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два налоговых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периода;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впервые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зарегистрированных ИП; 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случае если средняя численность работников не превышает за налоговый период 15 человек;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применении УСН в производственной, социальной, научной сферах и в сфере бытовых услуг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населению;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при применении ПСН </a:t>
            </a:r>
            <a:r>
              <a:rPr lang="ru-RU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в производственной, </a:t>
            </a:r>
            <a:r>
              <a:rPr lang="ru-RU" sz="1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социальной </a:t>
            </a:r>
            <a:r>
              <a:rPr lang="ru-RU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сферах и в сфере бытовых услуг </a:t>
            </a:r>
            <a:r>
              <a:rPr lang="ru-RU" sz="1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населению.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000" dirty="0" smtClean="0"/>
          </a:p>
          <a:p>
            <a:pPr algn="just"/>
            <a:r>
              <a:rPr lang="ru-RU" sz="1000" dirty="0" smtClean="0"/>
              <a:t>*Закон </a:t>
            </a:r>
            <a:r>
              <a:rPr lang="ru-RU" sz="1000" dirty="0"/>
              <a:t>Тульской области от 23.04.2015 </a:t>
            </a:r>
            <a:r>
              <a:rPr lang="ru-RU" sz="1000" dirty="0" smtClean="0"/>
              <a:t>№ 2293-ЗТО "Об </a:t>
            </a:r>
            <a:r>
              <a:rPr lang="ru-RU" sz="1000" dirty="0"/>
              <a:t>установлении налоговых ставок для отдельных категорий налогоплательщиков - индивидуальных предпринимателей"</a:t>
            </a:r>
          </a:p>
          <a:p>
            <a:pPr fontAlgn="ctr"/>
            <a:endParaRPr lang="ru-RU" sz="1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395" y="137409"/>
            <a:ext cx="64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+mj-lt"/>
              </a:rPr>
              <a:t>СНИЖЕНИЕ НАЛОГОВОЙ НАГРУЗКИ 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509" y="579511"/>
            <a:ext cx="61979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181" y="589800"/>
            <a:ext cx="84461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ставки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торговли) для впервые зарегистрированных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после 01.01.2018, применяющих УСН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«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доходы»;</a:t>
            </a: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налоговой ставки до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торговли) для впервые зарегистрированных ИП после 01.01.2018, применяющих УСН по схеме «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минус расходы»;</a:t>
            </a: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налоговой ставки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1%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зарегистрированных организаций после 01.01.2018, применяющих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«доходы»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за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торговли);</a:t>
            </a:r>
          </a:p>
          <a:p>
            <a:pPr marL="285750" lvl="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налоговой ставки до 1%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впервые зарегистрированных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01.01.2018, применяющих УСН по схеме «доходы»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исключением, установленных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статьи 1 Закона Тульской области от 23 апреля 2015 года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2293-ЗТО или торговли);</a:t>
            </a:r>
            <a:endPara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налоговой ставки до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впервые зарегистрированных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01.01.2018, применяющих УСН по схеме «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минус расходы»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 виды деятельности, за исключением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торговли);</a:t>
            </a:r>
          </a:p>
          <a:p>
            <a:pPr marL="285750" lvl="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налоговой ставки до 5%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впервые зарегистрированных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01.01.2018, применяющих УСН по схеме «доходы минус расходы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деятельности,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исключением, установленных частью 2 статьи 1 Закона Тульской области от 23 апреля 2015 года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2293-ЗТО или торговли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налоговая ставка в размере 7% и 3% -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плательщиков УСН по схеме «доходы минус расходы» и «доходы» соответственно, для 26 видов предпринимательской деятельности.</a:t>
            </a:r>
          </a:p>
          <a:p>
            <a:pPr algn="just" fontAlgn="ctr"/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 от 26.10.2017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80-ЗТО "Об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налоговых ставок при применении упрощенной системы налогообложения"</a:t>
            </a:r>
          </a:p>
          <a:p>
            <a:pPr algn="ctr" font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715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1370" y="4603633"/>
            <a:ext cx="870390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395" y="137409"/>
            <a:ext cx="64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i="1" smtClean="0">
                <a:solidFill>
                  <a:schemeClr val="bg1"/>
                </a:solidFill>
                <a:latin typeface="+mj-lt"/>
              </a:rPr>
              <a:t>СНИЖЕНИЕ НАЛОГОВОЙ НАГРУЗКИ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509" y="579511"/>
            <a:ext cx="61979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181" y="555526"/>
            <a:ext cx="844613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налоговой ставки в размере 0,4%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2015-2019 годах для организаций потребительской кооперации, имеющих недвижимое имущество, налоговая база в отношении которых определяется как кадастровая стоимость, за исключением имущества, сданного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частью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статьи 2 Закона Тульской области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24.11.2003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№414-ЗТО «О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налоге на имущество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 в ред. Закона Тульской области от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23.04.2015 № 2287-ЗТО, от 01.07.2016.№ 53-ЗТО);</a:t>
            </a:r>
          </a:p>
          <a:p>
            <a:pPr algn="just" font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движимого имущества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статьи 381 Налогового кодекса Российской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Федерации)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налоговая ставка в 2018 году устанавливается в размере 0,55%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Закона Тульской области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24.11.2003 №414-ЗТО «О налоге на имущество организаций» в ред. Закона Тульской области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№ 82-ЗТО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ctr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налоговой базы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имущество организаций, исчисляемой от кадастровой стоимости объектов недвижимого имущества, для налогоплательщиков, применяющих УСН и ЕНВД,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величину кадастровой стоимости от 100 до 500 кв. метров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следующих условий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6700" indent="454025" algn="just" font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налогоплательщик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трех лет;</a:t>
            </a:r>
          </a:p>
          <a:p>
            <a:pPr marL="266700" indent="454025" algn="just" font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численность работников налогоплательщика составляет от 5 до 25 человек (в зависимости от размера вычета);</a:t>
            </a:r>
          </a:p>
          <a:p>
            <a:pPr marL="266700" indent="454025" algn="just" font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должны быть соблюдены условия, касающиеся размера средней заработной платы работников организации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715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1952" y="4731990"/>
            <a:ext cx="870390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780" y="137409"/>
            <a:ext cx="40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ПОДДЕРЖКА В МОНОГОРОДАХ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28568916"/>
              </p:ext>
            </p:extLst>
          </p:nvPr>
        </p:nvGraphicFramePr>
        <p:xfrm>
          <a:off x="35496" y="1069477"/>
          <a:ext cx="91085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7504" y="713220"/>
            <a:ext cx="88781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На территории 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Тульской области расположены 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5 монопрофильных муниципальных образований </a:t>
            </a:r>
            <a:r>
              <a:rPr lang="ru-RU" sz="13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(моногородов)</a:t>
            </a:r>
            <a:endParaRPr lang="ru-RU" sz="13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68938" y="2499742"/>
            <a:ext cx="6084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Микрозаймы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размере до 3 млн. рублей на срок до 3 лет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5,5 %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субъектов малого и среднего предпринимательства, зарегистрированных и осуществляющих деятельность на территории монопрофильных муниципальных образований Тульской области.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компенсацию затрат, связанных с приобретением оборудования, транспортных средств по договорам лизинга.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объём средств бюджета Тульской области и средств федерального бюджета, предусмотренных на данную поддержку, составляет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7,8 млн. рублей.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5052" r="5569" b="6331"/>
          <a:stretch/>
        </p:blipFill>
        <p:spPr>
          <a:xfrm>
            <a:off x="0" y="206722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62" y="771550"/>
            <a:ext cx="2982935" cy="224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59" y="0"/>
            <a:ext cx="67322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ЦЕНТР ПОДДЕРЖКИ ЭКСПОРТА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919" y="813919"/>
            <a:ext cx="5450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консультации</a:t>
            </a:r>
            <a:r>
              <a:rPr lang="ru-RU" sz="1400" dirty="0" smtClean="0"/>
              <a:t> </a:t>
            </a:r>
            <a:r>
              <a:rPr lang="ru-RU" sz="1400" dirty="0"/>
              <a:t>по внешнеэкономической деятельности;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участие</a:t>
            </a:r>
            <a:r>
              <a:rPr lang="ru-RU" sz="1400" dirty="0" smtClean="0"/>
              <a:t> </a:t>
            </a:r>
            <a:r>
              <a:rPr lang="ru-RU" sz="1400" dirty="0"/>
              <a:t>в международных и межрегиональных мероприятиях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поиску партнеров;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организация</a:t>
            </a:r>
            <a:r>
              <a:rPr lang="ru-RU" sz="1400" dirty="0" smtClean="0"/>
              <a:t> </a:t>
            </a:r>
            <a:r>
              <a:rPr lang="ru-RU" sz="1400" dirty="0"/>
              <a:t>участия в </a:t>
            </a:r>
            <a:r>
              <a:rPr lang="ru-RU" sz="1400" dirty="0" err="1" smtClean="0"/>
              <a:t>выставочно</a:t>
            </a:r>
            <a:r>
              <a:rPr lang="ru-RU" sz="1400" dirty="0" smtClean="0"/>
              <a:t>-ярмарочных</a:t>
            </a:r>
            <a:r>
              <a:rPr lang="en-US" sz="1400" dirty="0" smtClean="0"/>
              <a:t> </a:t>
            </a:r>
            <a:r>
              <a:rPr lang="ru-RU" sz="1400" dirty="0" smtClean="0"/>
              <a:t>мероприятиях </a:t>
            </a:r>
            <a:r>
              <a:rPr lang="ru-RU" sz="1400" dirty="0"/>
              <a:t>на территории Российской Федерации и за рубежом;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проведение</a:t>
            </a:r>
            <a:r>
              <a:rPr lang="ru-RU" sz="1400" dirty="0" smtClean="0"/>
              <a:t> </a:t>
            </a:r>
            <a:r>
              <a:rPr lang="ru-RU" sz="1400" dirty="0"/>
              <a:t>маркетинговых исследований по выводу конкретного продукта на иностранный рынок.</a:t>
            </a:r>
          </a:p>
          <a:p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6919" y="2845244"/>
            <a:ext cx="864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С 2017 </a:t>
            </a:r>
            <a:r>
              <a:rPr lang="ru-RU" b="1" dirty="0">
                <a:solidFill>
                  <a:srgbClr val="0070C0"/>
                </a:solidFill>
              </a:rPr>
              <a:t>года предприниматели </a:t>
            </a:r>
            <a:r>
              <a:rPr lang="ru-RU" b="1" dirty="0" smtClean="0">
                <a:solidFill>
                  <a:schemeClr val="accent1"/>
                </a:solidFill>
              </a:rPr>
              <a:t>могут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получить такую поддержку как: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создание</a:t>
            </a:r>
            <a:r>
              <a:rPr lang="ru-RU" dirty="0" smtClean="0"/>
              <a:t> </a:t>
            </a:r>
            <a:r>
              <a:rPr lang="ru-RU" dirty="0"/>
              <a:t>на иностранном языке или модернизация существующего сайта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/>
                </a:solidFill>
              </a:rPr>
              <a:t>участие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в образовательной программе АО «Российский экспортный центр» для начинающих экспортеров;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оплата</a:t>
            </a:r>
            <a:r>
              <a:rPr lang="ru-RU" dirty="0" smtClean="0"/>
              <a:t> </a:t>
            </a:r>
            <a:r>
              <a:rPr lang="ru-RU" dirty="0"/>
              <a:t>затрат на международную сертификацию продукции.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51470"/>
            <a:ext cx="2102381" cy="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r="589" b="26015"/>
          <a:stretch/>
        </p:blipFill>
        <p:spPr>
          <a:xfrm>
            <a:off x="-36512" y="0"/>
            <a:ext cx="9174234" cy="5143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9512" y="608364"/>
            <a:ext cx="7726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Антикризисный консалтинг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Технические аудиты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Программы модернизации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Патентные услуги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Разработка бизнес-планов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Сертификация продукции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Маркетинговые </a:t>
            </a:r>
            <a:r>
              <a:rPr lang="ru-RU" sz="2400" dirty="0"/>
              <a:t>услуги (выставочная </a:t>
            </a:r>
            <a:r>
              <a:rPr lang="ru-RU" sz="2400" dirty="0" smtClean="0"/>
              <a:t>деятельность)</a:t>
            </a:r>
            <a:endParaRPr lang="ru-RU" sz="2400" dirty="0" smtClean="0">
              <a:latin typeface="+mj-lt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Экспресс оценка индекса технологической готовности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Проектно-конструкторские </a:t>
            </a:r>
            <a:r>
              <a:rPr lang="ru-RU" sz="2400" dirty="0">
                <a:latin typeface="+mj-lt"/>
              </a:rPr>
              <a:t>и расчетно-аналитические услуги </a:t>
            </a:r>
            <a:endParaRPr lang="ru-RU" sz="2400" dirty="0" smtClean="0">
              <a:latin typeface="+mj-lt"/>
            </a:endParaRPr>
          </a:p>
        </p:txBody>
      </p:sp>
      <p:pic>
        <p:nvPicPr>
          <p:cNvPr id="18" name="Picture 3" descr="C:\Users\admin\Desktop\i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13" y="741910"/>
            <a:ext cx="3452234" cy="2016224"/>
          </a:xfrm>
          <a:prstGeom prst="snip2DiagRect">
            <a:avLst>
              <a:gd name="adj1" fmla="val 188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483768" y="0"/>
            <a:ext cx="6632995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3968" y="152497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ИНЖИНИРИНГОВЫЙ ЦЕНТР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70"/>
            <a:ext cx="2102381" cy="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9" t="34368" r="2511" b="7483"/>
          <a:stretch/>
        </p:blipFill>
        <p:spPr>
          <a:xfrm>
            <a:off x="-9234" y="565430"/>
            <a:ext cx="3240360" cy="4585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1359" y="0"/>
            <a:ext cx="67126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ОБРАЗОВАТЕЛЬНАЯ ПОДДЕРЖКА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194199"/>
            <a:ext cx="2102381" cy="6344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39440" y="1159746"/>
            <a:ext cx="53419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ПОЖАРНАЯ БЕЗОПАСНОСТЬ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ОХРАНА ТРУДА</a:t>
            </a:r>
            <a:endParaRPr lang="en-US" sz="1600" dirty="0" smtClean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ОСНОВЫ ПРЕДПРИНИМАТЕЛЬСКОЙ ДЕЯТЕЛЬНОСТИ </a:t>
            </a:r>
            <a:endParaRPr lang="en-US" sz="16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1С БУХГАЛТЕРИЯ</a:t>
            </a:r>
          </a:p>
          <a:p>
            <a:pPr fontAlgn="ctr"/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9440" y="721648"/>
            <a:ext cx="5281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В 2018 году Центр поддержки предпринимательства проводит следующие программы обучения:</a:t>
            </a:r>
            <a:endParaRPr lang="ru-RU" sz="1300" b="1" i="0" dirty="0"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9907" y="2221575"/>
            <a:ext cx="52810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Обучение по программам Корпорации МСП:</a:t>
            </a:r>
            <a:endParaRPr lang="ru-RU" sz="1300" b="1" i="0" dirty="0"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2407" y="2181578"/>
            <a:ext cx="54506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13" y="3260901"/>
            <a:ext cx="1249616" cy="56846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543550" y="2452407"/>
            <a:ext cx="5341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АЗБУКА ПРЕДПРИНИМАТЕЛЯ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ШКОЛА ПРЕДПРИНИМАТЕЛЬСТВА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МАМА - ПРЕДПРИНИМАТЕЛЬ</a:t>
            </a:r>
            <a:endPara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2407" y="3294179"/>
            <a:ext cx="54506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39440" y="3362320"/>
            <a:ext cx="52810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Проведение семинаров по темам:</a:t>
            </a:r>
            <a:endParaRPr lang="ru-RU" sz="1300" b="1" i="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9907" y="3577420"/>
            <a:ext cx="5341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БУХГАЛТЕРСКИЙ И НАЛОГОВЫЙ УЧЕТ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ЮРИДИЧЕСКИЕ ВОПРОСЫ</a:t>
            </a:r>
            <a:endParaRPr lang="en-US" sz="1600" dirty="0" smtClean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УЧАСТИЕ В ГОСУДАРСТВЕННЫХ И МУНИЦИПАЛЬНЫХ ЗАКУПКАХ</a:t>
            </a:r>
            <a:endParaRPr lang="en-US" sz="16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ИНЫЕ ВОПРОСЫ ВЕДЕНИЯ ПРЕДПРИНИМАТЕЛЬСКОЙ ДЕЯТЕЛЬНОСТИ</a:t>
            </a:r>
          </a:p>
          <a:p>
            <a:pPr fontAlgn="ctr"/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8" y="3381989"/>
            <a:ext cx="2456551" cy="1624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1359" y="0"/>
            <a:ext cx="67126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КОНСУЛЬТАЦИОННАЯ ПОДДЕРЖКА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78" y="849532"/>
            <a:ext cx="716846" cy="716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00" y="851751"/>
            <a:ext cx="742141" cy="743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68" y="821477"/>
            <a:ext cx="753617" cy="7518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1" y="828695"/>
            <a:ext cx="760277" cy="758520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272844003"/>
              </p:ext>
            </p:extLst>
          </p:nvPr>
        </p:nvGraphicFramePr>
        <p:xfrm>
          <a:off x="2431359" y="1624843"/>
          <a:ext cx="6552729" cy="330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194199"/>
            <a:ext cx="2102381" cy="63449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28890" y="1851670"/>
            <a:ext cx="2460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(4872) 71-62-42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«ГОРЯЧАЯ ЛИНИЯ»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поддержки </a:t>
            </a:r>
            <a:br>
              <a:rPr lang="ru-RU" sz="1400" b="1" dirty="0" smtClean="0"/>
            </a:br>
            <a:r>
              <a:rPr lang="ru-RU" sz="1400" b="1" dirty="0" smtClean="0"/>
              <a:t>предпринимательства</a:t>
            </a:r>
            <a:endParaRPr lang="ru-RU" sz="1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156176" y="4538378"/>
            <a:ext cx="1256868" cy="409636"/>
            <a:chOff x="3764119" y="1964773"/>
            <a:chExt cx="1087855" cy="64008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764119" y="2031179"/>
              <a:ext cx="1087855" cy="57367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803946" y="1964773"/>
              <a:ext cx="1048027" cy="64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/>
                <a:t>Франчайзинг</a:t>
              </a:r>
              <a:endParaRPr lang="ru-RU" sz="1100" b="1" kern="1200" dirty="0"/>
            </a:p>
          </p:txBody>
        </p:sp>
      </p:grpSp>
      <p:sp>
        <p:nvSpPr>
          <p:cNvPr id="24" name="Прямая соединительная линия 3"/>
          <p:cNvSpPr/>
          <p:nvPr/>
        </p:nvSpPr>
        <p:spPr>
          <a:xfrm>
            <a:off x="6020195" y="2455854"/>
            <a:ext cx="135981" cy="23085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09706"/>
                </a:lnTo>
                <a:lnTo>
                  <a:pt x="135981" y="22097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92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673224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83042" y="88419"/>
            <a:ext cx="5725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УСЛОВИЯ РАЗМЕЩЕНИЯ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valki.net/wp-content/uploads/2017/06/a7a1d41549ae395a1c7be7b4e360ef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49" y="749327"/>
            <a:ext cx="2803576" cy="15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75461" y="2252728"/>
            <a:ext cx="3384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Размещение </a:t>
            </a:r>
            <a:r>
              <a:rPr lang="ru-RU" b="1" dirty="0">
                <a:solidFill>
                  <a:srgbClr val="FF0000"/>
                </a:solidFill>
              </a:rPr>
              <a:t>в бизнес-инкубаторе </a:t>
            </a:r>
            <a:r>
              <a:rPr lang="ru-RU" b="1" dirty="0" smtClean="0">
                <a:solidFill>
                  <a:srgbClr val="FF0000"/>
                </a:solidFill>
              </a:rPr>
              <a:t>предпринимателей на конкурсной основе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7610" y="3453057"/>
            <a:ext cx="44326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  <a:p>
            <a:pPr algn="ctr"/>
            <a:r>
              <a:rPr lang="ru-RU" sz="1350" b="1" dirty="0"/>
              <a:t>Максимальный срок размещения в бизнес-инкубаторе субъектов малого предпринимательства не должен превышать 3 (трех) лет.</a:t>
            </a:r>
            <a:endParaRPr lang="ru-RU" sz="1350" dirty="0"/>
          </a:p>
          <a:p>
            <a:r>
              <a:rPr lang="ru-RU" sz="1350" b="1" dirty="0"/>
              <a:t> </a:t>
            </a:r>
            <a:endParaRPr lang="ru-RU" sz="1350" dirty="0"/>
          </a:p>
          <a:p>
            <a:r>
              <a:rPr lang="ru-RU" sz="1350" dirty="0"/>
              <a:t> 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31577828"/>
              </p:ext>
            </p:extLst>
          </p:nvPr>
        </p:nvGraphicFramePr>
        <p:xfrm>
          <a:off x="179512" y="613756"/>
          <a:ext cx="4896544" cy="447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51470"/>
            <a:ext cx="2102381" cy="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670778" y="4053393"/>
            <a:ext cx="2980800" cy="354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70778" y="3689729"/>
            <a:ext cx="2980800" cy="35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70778" y="3363838"/>
            <a:ext cx="2982394" cy="312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86309" y="811295"/>
            <a:ext cx="1589878" cy="158987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61516" y="811295"/>
            <a:ext cx="1589878" cy="1589878"/>
          </a:xfrm>
          <a:prstGeom prst="ellips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21716" y="811295"/>
            <a:ext cx="1589878" cy="158987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Герб обл пол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17" y="980064"/>
            <a:ext cx="762496" cy="10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6780" y="137409"/>
            <a:ext cx="40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ИНФРАСТРУКТУРА ПОДДЕРЖКИ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6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8" y="980603"/>
            <a:ext cx="1424313" cy="12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3" y="1106430"/>
            <a:ext cx="947660" cy="100053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75731" y="2413371"/>
            <a:ext cx="23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Тульский региональный фонд </a:t>
            </a:r>
            <a:br>
              <a:rPr lang="ru-RU" sz="1200" b="1" dirty="0" smtClean="0"/>
            </a:br>
            <a:r>
              <a:rPr lang="ru-RU" sz="1200" b="1" dirty="0" smtClean="0"/>
              <a:t>«Центр поддержки </a:t>
            </a:r>
          </a:p>
          <a:p>
            <a:pPr algn="ctr"/>
            <a:r>
              <a:rPr lang="ru-RU" sz="1200" b="1" dirty="0" smtClean="0"/>
              <a:t>предпринимательства»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12347" y="2355726"/>
            <a:ext cx="230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Комитет Тульской области </a:t>
            </a:r>
            <a:br>
              <a:rPr lang="ru-RU" sz="1200" b="1" dirty="0" smtClean="0"/>
            </a:br>
            <a:r>
              <a:rPr lang="ru-RU" sz="1200" b="1" dirty="0" smtClean="0"/>
              <a:t>по предпринимательству </a:t>
            </a:r>
            <a:br>
              <a:rPr lang="ru-RU" sz="1200" b="1" dirty="0" smtClean="0"/>
            </a:br>
            <a:r>
              <a:rPr lang="ru-RU" sz="1200" b="1" dirty="0" smtClean="0"/>
              <a:t>и потребительскому рынку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61677" y="2355726"/>
            <a:ext cx="2309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+mj-lt"/>
              </a:rPr>
              <a:t>Микрокредитная</a:t>
            </a:r>
            <a:r>
              <a:rPr lang="ru-RU" sz="1200" b="1" dirty="0">
                <a:latin typeface="+mj-lt"/>
              </a:rPr>
              <a:t> компания Тульский областной фонд поддержки малого предпринимательства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78466" y="3219822"/>
            <a:ext cx="230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Тульский областной гарантийный фонд</a:t>
            </a:r>
            <a:endParaRPr lang="ru-RU" sz="1200" b="1" dirty="0">
              <a:latin typeface="+mj-lt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205693" y="3219822"/>
            <a:ext cx="20162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56455" y="2931790"/>
            <a:ext cx="0" cy="578205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156350" y="3579862"/>
            <a:ext cx="1223162" cy="1223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625054" y="3982075"/>
            <a:ext cx="230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Муниципальные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фонды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245253" y="3042617"/>
            <a:ext cx="0" cy="190435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965148" y="4098929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Бизнес - инкубатор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65148" y="3738448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Инжиниринговый центр</a:t>
            </a:r>
            <a:endParaRPr lang="ru-RU" sz="1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03724" y="3399204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Центр поддержки экспорта</a:t>
            </a:r>
            <a:endParaRPr lang="ru-RU" sz="1200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70779" y="3291830"/>
            <a:ext cx="298239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181357" y="1563638"/>
            <a:ext cx="6480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30305" y="1563638"/>
            <a:ext cx="6480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232" y="0"/>
            <a:ext cx="6912768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31232" y="105089"/>
            <a:ext cx="6877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i="1" dirty="0">
                <a:solidFill>
                  <a:schemeClr val="bg1"/>
                </a:solidFill>
              </a:rPr>
              <a:t>ПРОЕКТ «МОЛОДЕЖНЫЙ БИЗНЕС-ИНКУБАТОР»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7"/>
          <a:stretch/>
        </p:blipFill>
        <p:spPr>
          <a:xfrm>
            <a:off x="244285" y="728531"/>
            <a:ext cx="3036507" cy="23293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73624" y="1199530"/>
            <a:ext cx="5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создать свою идею, проект и «превратить в функционирующую модель</a:t>
            </a:r>
            <a:r>
              <a:rPr lang="ru-RU" sz="1600" dirty="0" smtClean="0"/>
              <a:t>»;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/>
                </a:solidFill>
              </a:rPr>
              <a:t>получить </a:t>
            </a:r>
            <a:r>
              <a:rPr lang="ru-RU" sz="1600" dirty="0">
                <a:solidFill>
                  <a:srgbClr val="000000"/>
                </a:solidFill>
              </a:rPr>
              <a:t>экспертную оценку и консультации специалистов для успешной реализации </a:t>
            </a:r>
            <a:r>
              <a:rPr lang="ru-RU" sz="1600" dirty="0" smtClean="0">
                <a:solidFill>
                  <a:srgbClr val="000000"/>
                </a:solidFill>
              </a:rPr>
              <a:t>проекта;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/>
                </a:solidFill>
              </a:rPr>
              <a:t>участвовать </a:t>
            </a:r>
            <a:r>
              <a:rPr lang="ru-RU" sz="1600" dirty="0">
                <a:solidFill>
                  <a:srgbClr val="000000"/>
                </a:solidFill>
              </a:rPr>
              <a:t>в грантах, конкурсах, сотрудничать с тематическими </a:t>
            </a:r>
            <a:r>
              <a:rPr lang="ru-RU" sz="1600" dirty="0" smtClean="0">
                <a:solidFill>
                  <a:srgbClr val="000000"/>
                </a:solidFill>
              </a:rPr>
              <a:t>площадками;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/>
                </a:solidFill>
              </a:rPr>
              <a:t>получить </a:t>
            </a:r>
            <a:r>
              <a:rPr lang="ru-RU" sz="1600" dirty="0">
                <a:solidFill>
                  <a:srgbClr val="000000"/>
                </a:solidFill>
              </a:rPr>
              <a:t>бесплатную помощь по реализации </a:t>
            </a:r>
            <a:r>
              <a:rPr lang="ru-RU" sz="1600" dirty="0" smtClean="0">
                <a:solidFill>
                  <a:srgbClr val="000000"/>
                </a:solidFill>
              </a:rPr>
              <a:t>проекта;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/>
                </a:solidFill>
              </a:rPr>
              <a:t>повысить </a:t>
            </a:r>
            <a:r>
              <a:rPr lang="ru-RU" sz="1600" dirty="0">
                <a:solidFill>
                  <a:srgbClr val="000000"/>
                </a:solidFill>
              </a:rPr>
              <a:t>свои знания в области ведения </a:t>
            </a:r>
            <a:r>
              <a:rPr lang="ru-RU" sz="1600" dirty="0" smtClean="0">
                <a:solidFill>
                  <a:srgbClr val="000000"/>
                </a:solidFill>
              </a:rPr>
              <a:t>бизнеса;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/>
                </a:solidFill>
              </a:rPr>
              <a:t>найти </a:t>
            </a:r>
            <a:r>
              <a:rPr lang="ru-RU" sz="1600" dirty="0">
                <a:solidFill>
                  <a:srgbClr val="000000"/>
                </a:solidFill>
              </a:rPr>
              <a:t>партнеров, единомышленников и новых друзей</a:t>
            </a:r>
            <a:r>
              <a:rPr lang="ru-RU" sz="1600" dirty="0" smtClean="0">
                <a:solidFill>
                  <a:srgbClr val="000000"/>
                </a:solidFill>
                <a:latin typeface="Ubuntu"/>
              </a:rPr>
              <a:t>.</a:t>
            </a:r>
            <a:endParaRPr lang="ru-RU" sz="1600" dirty="0">
              <a:solidFill>
                <a:srgbClr val="000000"/>
              </a:solidFill>
              <a:latin typeface="Ubuntu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3666" y="3172703"/>
            <a:ext cx="36724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300" b="1" dirty="0">
                <a:solidFill>
                  <a:srgbClr val="000000"/>
                </a:solidFill>
                <a:latin typeface="+mj-lt"/>
              </a:rPr>
              <a:t>Площадка молодежного бизнес-инкубатора разместилась на базе Тульского регионального бизнес-инкубатора по адресу:</a:t>
            </a:r>
            <a:r>
              <a:rPr lang="ru-RU" sz="1300" b="1" dirty="0">
                <a:solidFill>
                  <a:schemeClr val="accent1"/>
                </a:solidFill>
                <a:latin typeface="+mj-lt"/>
              </a:rPr>
              <a:t> </a:t>
            </a:r>
            <a:endParaRPr lang="ru-RU" sz="1300" b="1" dirty="0" smtClean="0">
              <a:solidFill>
                <a:schemeClr val="accent1"/>
              </a:solidFill>
              <a:latin typeface="+mj-lt"/>
            </a:endParaRPr>
          </a:p>
          <a:p>
            <a:pPr algn="ctr" fontAlgn="base"/>
            <a:r>
              <a:rPr lang="ru-RU" sz="1300" b="1" dirty="0" smtClean="0">
                <a:solidFill>
                  <a:schemeClr val="accent1"/>
                </a:solidFill>
                <a:latin typeface="+mj-lt"/>
              </a:rPr>
              <a:t>г</a:t>
            </a:r>
            <a:r>
              <a:rPr lang="ru-RU" sz="1300" b="1" dirty="0">
                <a:solidFill>
                  <a:schemeClr val="accent1"/>
                </a:solidFill>
                <a:latin typeface="+mj-lt"/>
              </a:rPr>
              <a:t>. Тула, ул. Кирова </a:t>
            </a:r>
            <a:r>
              <a:rPr lang="ru-RU" sz="1300" b="1" dirty="0" smtClean="0">
                <a:solidFill>
                  <a:schemeClr val="accent1"/>
                </a:solidFill>
                <a:latin typeface="+mj-lt"/>
              </a:rPr>
              <a:t>135</a:t>
            </a:r>
            <a:endParaRPr lang="ru-RU" sz="13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0704" y="379588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Молодежный бизнес-инкубатор позволяет 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школьникам, студентам и  учащейся молодежи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 заняться реальным делом, овладеть необходимыми знаниями и умениями для ведения бизнеса и предпринимательским подходом к решению различных проблем.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" y="65046"/>
            <a:ext cx="2102381" cy="63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728531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+mj-lt"/>
              </a:rPr>
              <a:t>Возможности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accent1"/>
                </a:solidFill>
                <a:latin typeface="+mj-lt"/>
              </a:rPr>
              <a:t>участников:</a:t>
            </a:r>
          </a:p>
        </p:txBody>
      </p:sp>
    </p:spTree>
    <p:extLst>
      <p:ext uri="{BB962C8B-B14F-4D97-AF65-F5344CB8AC3E}">
        <p14:creationId xmlns:p14="http://schemas.microsoft.com/office/powerpoint/2010/main" val="1532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673224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05089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СТРОИТЕЛЬСТВО НОВОГО КОРПУСА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732988" y="323133"/>
            <a:ext cx="2285399" cy="32323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5896" y="699542"/>
            <a:ext cx="550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+mj-lt"/>
              </a:rPr>
              <a:t>В 2017 году началось строительство второго корпуса </a:t>
            </a:r>
          </a:p>
          <a:p>
            <a:pPr fontAlgn="base"/>
            <a:r>
              <a:rPr lang="ru-RU" dirty="0" smtClean="0">
                <a:solidFill>
                  <a:srgbClr val="000000"/>
                </a:solidFill>
                <a:latin typeface="+mj-lt"/>
              </a:rPr>
              <a:t>бизнес-инкубатора.</a:t>
            </a:r>
          </a:p>
          <a:p>
            <a:pPr fontAlgn="base"/>
            <a:endParaRPr lang="ru-RU" dirty="0">
              <a:solidFill>
                <a:srgbClr val="000000"/>
              </a:solidFill>
              <a:latin typeface="Ubuntu"/>
            </a:endParaRPr>
          </a:p>
          <a:p>
            <a:pPr fontAlgn="base"/>
            <a:r>
              <a:rPr lang="ru-RU" b="1" dirty="0" smtClean="0">
                <a:solidFill>
                  <a:srgbClr val="000000"/>
                </a:solidFill>
              </a:rPr>
              <a:t>В </a:t>
            </a:r>
            <a:r>
              <a:rPr lang="ru-RU" b="1" dirty="0">
                <a:solidFill>
                  <a:srgbClr val="000000"/>
                </a:solidFill>
              </a:rPr>
              <a:t>здании предусмотрено</a:t>
            </a:r>
            <a:r>
              <a:rPr lang="ru-RU" b="1" dirty="0" smtClean="0">
                <a:solidFill>
                  <a:srgbClr val="000000"/>
                </a:solidFill>
              </a:rPr>
              <a:t>:</a:t>
            </a:r>
          </a:p>
          <a:p>
            <a:pPr fontAlgn="base"/>
            <a:endParaRPr lang="ru-RU" b="1" dirty="0">
              <a:solidFill>
                <a:srgbClr val="000000"/>
              </a:solidFill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65 </a:t>
            </a:r>
            <a:r>
              <a:rPr lang="ru-RU" dirty="0">
                <a:solidFill>
                  <a:srgbClr val="000000"/>
                </a:solidFill>
              </a:rPr>
              <a:t>офисных помещений, предназначенных </a:t>
            </a: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размещения </a:t>
            </a:r>
            <a:r>
              <a:rPr lang="ru-RU" dirty="0" smtClean="0">
                <a:solidFill>
                  <a:srgbClr val="000000"/>
                </a:solidFill>
              </a:rPr>
              <a:t>СМСП;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создание </a:t>
            </a:r>
            <a:r>
              <a:rPr lang="ru-RU" dirty="0">
                <a:solidFill>
                  <a:srgbClr val="000000"/>
                </a:solidFill>
              </a:rPr>
              <a:t>не менее 200 рабочих </a:t>
            </a:r>
            <a:r>
              <a:rPr lang="ru-RU" dirty="0" smtClean="0">
                <a:solidFill>
                  <a:srgbClr val="000000"/>
                </a:solidFill>
              </a:rPr>
              <a:t>мест;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3 </a:t>
            </a:r>
            <a:r>
              <a:rPr lang="ru-RU" dirty="0">
                <a:solidFill>
                  <a:srgbClr val="000000"/>
                </a:solidFill>
              </a:rPr>
              <a:t>переговорные </a:t>
            </a:r>
            <a:r>
              <a:rPr lang="ru-RU" dirty="0" smtClean="0">
                <a:solidFill>
                  <a:srgbClr val="000000"/>
                </a:solidFill>
              </a:rPr>
              <a:t>комнаты;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универсальный </a:t>
            </a:r>
            <a:r>
              <a:rPr lang="ru-RU" dirty="0">
                <a:solidFill>
                  <a:srgbClr val="000000"/>
                </a:solidFill>
              </a:rPr>
              <a:t>зал (лекторий) на 210 мест </a:t>
            </a: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проведения семинаров, </a:t>
            </a:r>
            <a:r>
              <a:rPr lang="ru-RU" dirty="0" smtClean="0">
                <a:solidFill>
                  <a:srgbClr val="000000"/>
                </a:solidFill>
              </a:rPr>
              <a:t>конференций;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буфет;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</a:rPr>
              <a:t>и</a:t>
            </a:r>
            <a:r>
              <a:rPr lang="ru-RU" dirty="0" smtClean="0">
                <a:solidFill>
                  <a:srgbClr val="000000"/>
                </a:solidFill>
              </a:rPr>
              <a:t>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233517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0000"/>
                </a:solidFill>
              </a:rPr>
              <a:t>Общая площадь </a:t>
            </a:r>
            <a:r>
              <a:rPr lang="ru-RU" sz="1600" dirty="0">
                <a:solidFill>
                  <a:srgbClr val="000000"/>
                </a:solidFill>
              </a:rPr>
              <a:t>здания 3812,07 м2, количество </a:t>
            </a:r>
            <a:r>
              <a:rPr lang="ru-RU" sz="1600" dirty="0" smtClean="0">
                <a:solidFill>
                  <a:srgbClr val="000000"/>
                </a:solidFill>
              </a:rPr>
              <a:t>этажей-4, в том числе подземный этаж.       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734" y="4064373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0000"/>
                </a:solidFill>
              </a:rPr>
              <a:t>Срок окончания </a:t>
            </a:r>
            <a:r>
              <a:rPr lang="ru-RU" sz="1600" dirty="0">
                <a:solidFill>
                  <a:srgbClr val="000000"/>
                </a:solidFill>
              </a:rPr>
              <a:t>строительства </a:t>
            </a:r>
            <a:r>
              <a:rPr lang="ru-RU" sz="1600" dirty="0" smtClean="0">
                <a:solidFill>
                  <a:srgbClr val="000000"/>
                </a:solidFill>
              </a:rPr>
              <a:t>декабрь </a:t>
            </a:r>
            <a:r>
              <a:rPr lang="ru-RU" sz="1600" dirty="0">
                <a:solidFill>
                  <a:srgbClr val="000000"/>
                </a:solidFill>
              </a:rPr>
              <a:t>2018 года.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" y="65046"/>
            <a:ext cx="2102381" cy="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20538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16016" y="11418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МФЦ ДЛЯ БИЗНЕСА</a:t>
            </a:r>
            <a:r>
              <a:rPr lang="ru-RU" b="1" i="1" dirty="0" smtClean="0">
                <a:latin typeface="+mj-lt"/>
              </a:rPr>
              <a:t>             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3325" y="1378954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-apple-system"/>
              </a:rPr>
              <a:t>БИЗНЕС МФЦ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4512"/>
            <a:ext cx="1955122" cy="7978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95936" y="1940151"/>
            <a:ext cx="49685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19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специализированных бизнес-окон: </a:t>
            </a:r>
            <a:endParaRPr lang="ru-RU" sz="1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окон в 7 муниципальных </a:t>
            </a:r>
            <a:r>
              <a:rPr lang="ru-RU" sz="1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образованиях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области;</a:t>
            </a:r>
          </a:p>
          <a:p>
            <a:pPr algn="just" fontAlgn="ctr"/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в Туле (включая бизнес-зону на базе регионального бизнес – инкубатора, а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также </a:t>
            </a:r>
            <a:b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 </a:t>
            </a:r>
            <a:r>
              <a:rPr 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ЦОУ на базе финансово-кредитных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организаций)</a:t>
            </a:r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70C0"/>
              </a:solidFill>
              <a:latin typeface="-apple-system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-apple-system"/>
              </a:rPr>
              <a:t>184 услуги </a:t>
            </a:r>
            <a:r>
              <a:rPr lang="ru-RU" sz="1600" b="1" dirty="0">
                <a:solidFill>
                  <a:srgbClr val="0070C0"/>
                </a:solidFill>
                <a:latin typeface="-apple-system"/>
              </a:rPr>
              <a:t>для юридических лиц и </a:t>
            </a:r>
            <a:r>
              <a:rPr lang="ru-RU" sz="1600" b="1" dirty="0" smtClean="0">
                <a:solidFill>
                  <a:srgbClr val="0070C0"/>
                </a:solidFill>
                <a:latin typeface="-apple-system"/>
              </a:rPr>
              <a:t>индивидуальных предпринимателей</a:t>
            </a:r>
            <a:r>
              <a:rPr lang="ru-RU" sz="1600" b="1" dirty="0">
                <a:solidFill>
                  <a:srgbClr val="0070C0"/>
                </a:solidFill>
                <a:latin typeface="-apple-system"/>
              </a:rPr>
              <a:t>!</a:t>
            </a:r>
            <a:endParaRPr lang="en-US" sz="1600" b="1" dirty="0">
              <a:solidFill>
                <a:srgbClr val="0070C0"/>
              </a:solidFill>
              <a:latin typeface="-apple-system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pPr>
              <a:buClr>
                <a:srgbClr val="0070C0"/>
              </a:buClr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3"/>
          <a:stretch/>
        </p:blipFill>
        <p:spPr>
          <a:xfrm>
            <a:off x="-441670" y="771550"/>
            <a:ext cx="4797646" cy="385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" y="1077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531" y="2126779"/>
            <a:ext cx="1503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www.</a:t>
            </a:r>
            <a:r>
              <a:rPr lang="ru-RU" sz="1600" b="1" u="sng" dirty="0" smtClean="0">
                <a:solidFill>
                  <a:schemeClr val="bg1"/>
                </a:solidFill>
              </a:rPr>
              <a:t>hub71.ru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04252" y="2715766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048775" y="3477394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89231" y="4410877"/>
            <a:ext cx="239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Бизнес </a:t>
            </a:r>
          </a:p>
          <a:p>
            <a:pPr algn="ctr"/>
            <a:r>
              <a:rPr lang="ru-RU" sz="1200" b="1" dirty="0" smtClean="0"/>
              <a:t>навигатор МСП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522888" y="2715766"/>
            <a:ext cx="206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www.smbn.ru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3054" r="67641" b="23053"/>
          <a:stretch/>
        </p:blipFill>
        <p:spPr>
          <a:xfrm>
            <a:off x="7261408" y="3682861"/>
            <a:ext cx="494940" cy="509081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3616256" y="2715766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260779" y="3477394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17634" y="4533697"/>
            <a:ext cx="2393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БИЗНЕС</a:t>
            </a:r>
            <a:r>
              <a:rPr lang="ru-RU" sz="1600" b="1" dirty="0" smtClean="0">
                <a:solidFill>
                  <a:srgbClr val="0070C0"/>
                </a:solidFill>
              </a:rPr>
              <a:t>НАВИГАТОР</a:t>
            </a:r>
            <a:r>
              <a:rPr lang="en-US" sz="1600" b="1" dirty="0" smtClean="0">
                <a:solidFill>
                  <a:srgbClr val="C00000"/>
                </a:solidFill>
              </a:rPr>
              <a:t>71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36763" y="2715766"/>
            <a:ext cx="1936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www.bn71.ru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54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77" y="3533267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1585722" y="2881584"/>
            <a:ext cx="125888" cy="20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9916" y="3625983"/>
            <a:ext cx="2155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Центр </a:t>
            </a:r>
            <a:r>
              <a:rPr lang="ru-RU" sz="1200" b="1" dirty="0"/>
              <a:t>поддержки </a:t>
            </a:r>
            <a:r>
              <a:rPr lang="ru-RU" sz="1200" b="1" dirty="0" smtClean="0"/>
              <a:t>экспорта</a:t>
            </a:r>
            <a:endParaRPr lang="ru-RU" sz="1200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1580450" y="3874493"/>
            <a:ext cx="125888" cy="20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44" y="4668083"/>
            <a:ext cx="1941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Центр </a:t>
            </a:r>
            <a:r>
              <a:rPr lang="ru-RU" sz="1200" b="1" dirty="0" smtClean="0"/>
              <a:t>инжиниринга</a:t>
            </a:r>
            <a:endParaRPr lang="ru-RU" sz="1200" dirty="0"/>
          </a:p>
        </p:txBody>
      </p:sp>
      <p:sp>
        <p:nvSpPr>
          <p:cNvPr id="39" name="Овал 38"/>
          <p:cNvSpPr/>
          <p:nvPr/>
        </p:nvSpPr>
        <p:spPr>
          <a:xfrm>
            <a:off x="4573302" y="1405245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03" y="1476171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494042" y="1494079"/>
            <a:ext cx="2309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Комитет Тульской области </a:t>
            </a:r>
            <a:br>
              <a:rPr lang="ru-RU" sz="1400" b="1" dirty="0" smtClean="0"/>
            </a:br>
            <a:r>
              <a:rPr lang="ru-RU" sz="1400" b="1" dirty="0" smtClean="0"/>
              <a:t>по предпринимательству </a:t>
            </a:r>
            <a:br>
              <a:rPr lang="ru-RU" sz="1400" b="1" dirty="0" smtClean="0"/>
            </a:br>
            <a:r>
              <a:rPr lang="ru-RU" sz="1400" b="1" dirty="0" smtClean="0"/>
              <a:t>и потребительскому рынку</a:t>
            </a:r>
            <a:endParaRPr lang="ru-RU" sz="1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38866" y="732451"/>
            <a:ext cx="3744416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325339" y="795489"/>
            <a:ext cx="36784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 smtClean="0">
                <a:solidFill>
                  <a:schemeClr val="bg1"/>
                </a:solidFill>
              </a:rPr>
              <a:t>www.business.tularegion.ru</a:t>
            </a:r>
            <a:endParaRPr lang="ru-RU" sz="2300" b="1" u="sng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9917" y="740073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210118" y="1324908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39" y="1505234"/>
            <a:ext cx="529805" cy="55936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450574" y="2258391"/>
            <a:ext cx="23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Тульский региональный фонд </a:t>
            </a:r>
            <a:br>
              <a:rPr lang="ru-RU" sz="1200" b="1" dirty="0" smtClean="0"/>
            </a:br>
            <a:r>
              <a:rPr lang="ru-RU" sz="1200" b="1" dirty="0" smtClean="0"/>
              <a:t>«Центр поддержки </a:t>
            </a:r>
          </a:p>
          <a:p>
            <a:pPr algn="ctr"/>
            <a:r>
              <a:rPr lang="ru-RU" sz="1200" b="1" dirty="0" smtClean="0"/>
              <a:t>предпринимательства»</a:t>
            </a:r>
            <a:endParaRPr lang="ru-RU" sz="1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3548" y="728463"/>
            <a:ext cx="210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</a:t>
            </a:r>
            <a:r>
              <a:rPr lang="ru-RU" sz="2400" b="1" u="sng" dirty="0" smtClean="0">
                <a:solidFill>
                  <a:schemeClr val="bg1"/>
                </a:solidFill>
              </a:rPr>
              <a:t>hub71.ru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49916" y="3121186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41907" y="3126108"/>
            <a:ext cx="220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www.ric-tula</a:t>
            </a:r>
            <a:r>
              <a:rPr lang="ru-RU" sz="2400" b="1" u="sng" dirty="0" smtClean="0">
                <a:solidFill>
                  <a:schemeClr val="bg1"/>
                </a:solidFill>
              </a:rPr>
              <a:t>.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92905" y="4123532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73903" y="4208712"/>
            <a:ext cx="2105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www.</a:t>
            </a:r>
            <a:r>
              <a:rPr lang="ru-RU" sz="1600" b="1" u="sng" dirty="0" err="1" smtClean="0">
                <a:solidFill>
                  <a:schemeClr val="bg1"/>
                </a:solidFill>
              </a:rPr>
              <a:t>инжиниринг.рф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-20538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51520" y="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Узнать о мерах поддержки бизнеса</a:t>
            </a:r>
            <a:r>
              <a:rPr lang="ru-RU" sz="3200" b="1" i="1" dirty="0" smtClean="0">
                <a:latin typeface="+mj-lt"/>
              </a:rPr>
              <a:t>             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18" y="3010335"/>
            <a:ext cx="819614" cy="828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9" y="1058209"/>
            <a:ext cx="780966" cy="762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54" y="1640709"/>
            <a:ext cx="803349" cy="888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7" y="3016808"/>
            <a:ext cx="807342" cy="7899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39" y="4272442"/>
            <a:ext cx="797728" cy="797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96" y="1731717"/>
            <a:ext cx="749832" cy="766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29" y="4251716"/>
            <a:ext cx="836444" cy="8364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8387" y="137409"/>
            <a:ext cx="657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ВИДЫ ГОСУДАРСТВЕННОЙ ПОДДЕРЖКИ БИЗНЕСА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52528" y="694568"/>
            <a:ext cx="320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информационная поддержка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82090" y="1900448"/>
            <a:ext cx="276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консультации и обучение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298" y="1906787"/>
            <a:ext cx="22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поддержка экспорта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0009" y="3234063"/>
            <a:ext cx="260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финансовая поддержка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82090" y="3276178"/>
            <a:ext cx="2998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50" b="1" dirty="0" smtClean="0">
                <a:solidFill>
                  <a:srgbClr val="0070C0"/>
                </a:solidFill>
              </a:rPr>
              <a:t>имущественная поддержка</a:t>
            </a:r>
            <a:endParaRPr lang="ru-RU" sz="175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81326" y="4423839"/>
            <a:ext cx="27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налоговые преференции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108520" y="4423839"/>
            <a:ext cx="356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оддержка в области инноваций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 производства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3759438" y="2212363"/>
            <a:ext cx="1589878" cy="1589878"/>
          </a:xfrm>
          <a:prstGeom prst="ellips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8" descr="Герб обл полны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52" y="2432340"/>
            <a:ext cx="762496" cy="10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3272604" y="1440388"/>
            <a:ext cx="938195" cy="4298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7" idx="3"/>
          </p:cNvCxnSpPr>
          <p:nvPr/>
        </p:nvCxnSpPr>
        <p:spPr>
          <a:xfrm>
            <a:off x="4991765" y="1439612"/>
            <a:ext cx="889623" cy="3948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0" idx="0"/>
          </p:cNvCxnSpPr>
          <p:nvPr/>
        </p:nvCxnSpPr>
        <p:spPr>
          <a:xfrm flipH="1">
            <a:off x="3042325" y="2447606"/>
            <a:ext cx="2458" cy="5627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10562" y="2493073"/>
            <a:ext cx="13576" cy="5462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203848" y="3802241"/>
            <a:ext cx="288032" cy="5697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3" idx="3"/>
            <a:endCxn id="11" idx="1"/>
          </p:cNvCxnSpPr>
          <p:nvPr/>
        </p:nvCxnSpPr>
        <p:spPr>
          <a:xfrm>
            <a:off x="4137573" y="4669938"/>
            <a:ext cx="785166" cy="13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619439" y="3731874"/>
            <a:ext cx="365202" cy="7123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292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" y="2787774"/>
            <a:ext cx="1719132" cy="1719132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727176" y="0"/>
            <a:ext cx="7416824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137409"/>
            <a:ext cx="491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ФИНАНСОВАЯ ПОДДЕРЖКА. МИКРОЗАЙМЫ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503" y="123119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latin typeface="+mj-lt"/>
              </a:rPr>
              <a:t>Микрокредитная</a:t>
            </a:r>
            <a:r>
              <a:rPr lang="ru-RU" sz="900" b="1" dirty="0">
                <a:latin typeface="+mj-lt"/>
              </a:rPr>
              <a:t> компания Тульский областной фонд поддержки малого предпринимательства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4359" y="2211710"/>
            <a:ext cx="7416824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рассмотрение заявок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дополнительных комиссий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график погашения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залога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8340"/>
            <a:ext cx="1325738" cy="11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986" y="4506906"/>
            <a:ext cx="8749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* Запущен новый вид </a:t>
            </a:r>
            <a:r>
              <a:rPr lang="ru-RU" b="1" i="1" dirty="0" err="1" smtClean="0">
                <a:solidFill>
                  <a:srgbClr val="FF0000"/>
                </a:solidFill>
              </a:rPr>
              <a:t>микрозайма</a:t>
            </a:r>
            <a:r>
              <a:rPr lang="ru-RU" b="1" i="1" dirty="0" smtClean="0">
                <a:solidFill>
                  <a:srgbClr val="FF0000"/>
                </a:solidFill>
              </a:rPr>
              <a:t> для СМСП на приобретение ККТ под 4% годовых </a:t>
            </a:r>
            <a:r>
              <a:rPr lang="ru-RU" sz="800" b="1" i="1" dirty="0" smtClean="0">
                <a:solidFill>
                  <a:srgbClr val="FF0000"/>
                </a:solidFill>
              </a:rPr>
              <a:t>(действует до 30.06.2018)</a:t>
            </a:r>
            <a:endParaRPr lang="ru-RU" sz="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6" y="579511"/>
            <a:ext cx="7416824" cy="17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3568" y="-190148"/>
            <a:ext cx="91292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05" y="3368368"/>
            <a:ext cx="1719132" cy="1719132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727176" y="0"/>
            <a:ext cx="7416824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137409"/>
            <a:ext cx="491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ФИНАНСОВАЯ ПОДДЕРЖКА. МИКРОЗАЙМЫ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503" y="123119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latin typeface="+mj-lt"/>
              </a:rPr>
              <a:t>Микрокредитная</a:t>
            </a:r>
            <a:r>
              <a:rPr lang="ru-RU" sz="900" b="1" dirty="0">
                <a:latin typeface="+mj-lt"/>
              </a:rPr>
              <a:t> компания Тульский областной фонд поддержки малого предпринимательства</a:t>
            </a:r>
          </a:p>
        </p:txBody>
      </p:sp>
      <p:pic>
        <p:nvPicPr>
          <p:cNvPr id="13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8340"/>
            <a:ext cx="1325738" cy="11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733102"/>
            <a:ext cx="3575259" cy="3494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26578" y="716920"/>
            <a:ext cx="35283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«Льготный»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5,5% годовых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36 месяцев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– до 3 000 000 руб.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получить?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предпринимательства, зарегистрированные и осуществляющие деятельность на территории моногородов; сельскохозяйственные кооперативы. 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«Льготный»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6,25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годовых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36 месяцев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– до 3 000 000 руб.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получить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использующие в своей деятельности инновационные продукты (товары, услуги); субъекты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предпринимательства, осуществляющие деятельность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 гостиничной индустрии, транспортной индустрии, обеспечивающие развитие внутреннего и въездного туризма Тульской области, а так же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многофункциональных комплексов  придорожного сервиса.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2262" y="733102"/>
            <a:ext cx="3347864" cy="1494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9129" y="733102"/>
            <a:ext cx="32066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«Эконом»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7,25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годовых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36 месяцев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– до 3 000 000 руб.</a:t>
            </a:r>
          </a:p>
          <a:p>
            <a:endParaRPr lang="ru-RU" sz="800" dirty="0" smtClean="0"/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получить?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предпринимательства,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категорий, указанных в разделе «</a:t>
            </a:r>
            <a:r>
              <a:rPr lang="ru-RU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«Льготный». 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2262" y="2355726"/>
            <a:ext cx="338173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62262" y="2381602"/>
            <a:ext cx="3347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–кассовой техники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– до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получить?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536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0763" y="8340"/>
            <a:ext cx="91292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7" y="3750657"/>
            <a:ext cx="2528463" cy="1415939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806102" y="0"/>
            <a:ext cx="7337898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137409"/>
            <a:ext cx="491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ПОРУЧИТЕЛЬСТВА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911" y="105664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Тульский областной гарантийный фонд</a:t>
            </a:r>
          </a:p>
        </p:txBody>
      </p:sp>
      <p:pic>
        <p:nvPicPr>
          <p:cNvPr id="26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8340"/>
            <a:ext cx="1325738" cy="11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8855" y="2820198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Шаг 1</a:t>
            </a:r>
            <a:r>
              <a:rPr lang="ru-RU" sz="2000" dirty="0"/>
              <a:t> </a:t>
            </a:r>
            <a:r>
              <a:rPr lang="ru-RU" sz="2000" dirty="0" smtClean="0"/>
              <a:t>- Обращение </a:t>
            </a:r>
            <a:r>
              <a:rPr lang="ru-RU" sz="2000" dirty="0"/>
              <a:t>в финансовую </a:t>
            </a:r>
            <a:r>
              <a:rPr lang="ru-RU" sz="2000" dirty="0" smtClean="0"/>
              <a:t>организацию </a:t>
            </a:r>
            <a:endParaRPr lang="ru-RU" sz="2000" dirty="0"/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2</a:t>
            </a:r>
            <a:r>
              <a:rPr lang="ru-RU" sz="2000" dirty="0"/>
              <a:t> </a:t>
            </a:r>
            <a:r>
              <a:rPr lang="ru-RU" sz="2000" dirty="0" smtClean="0"/>
              <a:t>- Рассмотрение </a:t>
            </a:r>
            <a:r>
              <a:rPr lang="ru-RU" sz="2000" dirty="0"/>
              <a:t>и принятие решение о кредитовании банком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3</a:t>
            </a:r>
            <a:r>
              <a:rPr lang="ru-RU" sz="2000" dirty="0"/>
              <a:t> </a:t>
            </a:r>
            <a:r>
              <a:rPr lang="ru-RU" sz="2000" dirty="0" smtClean="0"/>
              <a:t>- Направление банковской заявки </a:t>
            </a:r>
            <a:r>
              <a:rPr lang="ru-RU" sz="2000" dirty="0"/>
              <a:t>на поручительство в Фонд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4</a:t>
            </a:r>
            <a:r>
              <a:rPr lang="ru-RU" sz="2000" dirty="0"/>
              <a:t> </a:t>
            </a:r>
            <a:r>
              <a:rPr lang="ru-RU" sz="2000" dirty="0" smtClean="0"/>
              <a:t>- Рассмотрение заявки </a:t>
            </a:r>
            <a:r>
              <a:rPr lang="ru-RU" sz="2000" dirty="0"/>
              <a:t>Фондом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5</a:t>
            </a:r>
            <a:r>
              <a:rPr lang="ru-RU" sz="2000" dirty="0"/>
              <a:t> </a:t>
            </a:r>
            <a:r>
              <a:rPr lang="ru-RU" sz="2000" dirty="0" smtClean="0"/>
              <a:t>- Заключение </a:t>
            </a:r>
            <a:r>
              <a:rPr lang="ru-RU" sz="2000" dirty="0"/>
              <a:t>договора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6</a:t>
            </a:r>
            <a:r>
              <a:rPr lang="ru-RU" sz="2000" dirty="0"/>
              <a:t> </a:t>
            </a:r>
            <a:r>
              <a:rPr lang="ru-RU" sz="2000" dirty="0" smtClean="0"/>
              <a:t>- Получение </a:t>
            </a:r>
            <a:r>
              <a:rPr lang="ru-RU" sz="2000" dirty="0"/>
              <a:t>кредита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1034" y="2241579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шагов</a:t>
            </a:r>
            <a:r>
              <a:rPr lang="ru-RU" sz="3200" dirty="0" smtClean="0"/>
              <a:t> </a:t>
            </a:r>
            <a:r>
              <a:rPr lang="ru-RU" sz="3200" dirty="0"/>
              <a:t>к получению поручительства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775" y="1550200"/>
            <a:ext cx="850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6102" y="579510"/>
            <a:ext cx="7337897" cy="1128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06104" y="555526"/>
            <a:ext cx="377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ПОРУЧИТЕЛЬСТВО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Предоставляем гарантии по кредитным обязательствам бизнеса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79511"/>
            <a:ext cx="403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Сумма – до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общей суммы обязательств, но не более 25 млн руб.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Ставка – от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0,5%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годовых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 – не ограничен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2964" y="1932380"/>
            <a:ext cx="5904656" cy="3211119"/>
          </a:xfrm>
          <a:prstGeom prst="round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«ПРОГРАММА 6,5». КЛЮЧЕВЫЕ УСЛОВИЯ.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7554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Программа </a:t>
            </a:r>
            <a:r>
              <a:rPr lang="ru-RU" b="1" dirty="0">
                <a:solidFill>
                  <a:srgbClr val="0070C0"/>
                </a:solidFill>
              </a:rPr>
              <a:t>АО «</a:t>
            </a:r>
            <a:r>
              <a:rPr lang="ru-RU" b="1" dirty="0" smtClean="0">
                <a:solidFill>
                  <a:srgbClr val="0070C0"/>
                </a:solidFill>
              </a:rPr>
              <a:t>Федеральная корпорация </a:t>
            </a:r>
            <a:r>
              <a:rPr lang="ru-RU" b="1" dirty="0">
                <a:solidFill>
                  <a:srgbClr val="0070C0"/>
                </a:solidFill>
              </a:rPr>
              <a:t>по развитию малого и среднего предпринимательства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стимулирования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кредитования субъектов малого и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среднего предпринимательства ПРОГРАММА 6,5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706" y="1861289"/>
            <a:ext cx="2494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</a:rPr>
              <a:t>Процентная ставка: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10,6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%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субъектов малого предпринимательства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9,6%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субъектов среднего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предпринимательства, а также лизинговых компаний и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микрофинансовых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организаций предпринимательского финансирования</a:t>
            </a:r>
          </a:p>
          <a:p>
            <a:endParaRPr lang="ru-R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Размер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кредита: </a:t>
            </a: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</a:rPr>
              <a:t>от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млн рублей 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</a:rPr>
              <a:t>до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1 млрд рублей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(общий кредитный лимит на заемщика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4 млрд рублей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endParaRPr lang="ru-R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• Срок фондирования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пониженной (по сравнению со среднерыночным уровнем) процентной ставкой 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</a:rPr>
              <a:t>-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до 3 лет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(срок кредита может превышать срок фондирования с пониженной ставкой)</a:t>
            </a:r>
          </a:p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752" y="1551835"/>
            <a:ext cx="869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 рамках </a:t>
            </a:r>
            <a:r>
              <a:rPr lang="ru-RU" sz="1400" b="1" dirty="0" smtClean="0">
                <a:solidFill>
                  <a:srgbClr val="FF0000"/>
                </a:solidFill>
              </a:rPr>
              <a:t>«Программы 6,5» </a:t>
            </a:r>
            <a:r>
              <a:rPr lang="ru-RU" sz="1400" dirty="0">
                <a:solidFill>
                  <a:srgbClr val="FF0000"/>
                </a:solidFill>
              </a:rPr>
              <a:t>Корпорация заключила генеральные </a:t>
            </a:r>
            <a:r>
              <a:rPr lang="ru-RU" sz="1400" dirty="0" smtClean="0">
                <a:solidFill>
                  <a:srgbClr val="FF0000"/>
                </a:solidFill>
              </a:rPr>
              <a:t>соглашения </a:t>
            </a:r>
            <a:r>
              <a:rPr lang="ru-RU" sz="1400" b="1" dirty="0" smtClean="0">
                <a:solidFill>
                  <a:srgbClr val="FF0000"/>
                </a:solidFill>
              </a:rPr>
              <a:t>с 47 </a:t>
            </a:r>
            <a:r>
              <a:rPr lang="ru-RU" sz="1400" b="1" dirty="0">
                <a:solidFill>
                  <a:srgbClr val="FF0000"/>
                </a:solidFill>
              </a:rPr>
              <a:t>уполномоченными банками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2984" y="2015204"/>
            <a:ext cx="5724636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Проекты приоритетных отраслей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Сельское хозяйство/ предоставление услуг в этой области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Обрабатывающее производство, в </a:t>
            </a:r>
            <a:r>
              <a:rPr lang="ru-RU" sz="1200" dirty="0" err="1">
                <a:solidFill>
                  <a:schemeClr val="bg1"/>
                </a:solidFill>
              </a:rPr>
              <a:t>т.ч</a:t>
            </a:r>
            <a:r>
              <a:rPr lang="ru-RU" sz="1200" dirty="0">
                <a:solidFill>
                  <a:schemeClr val="bg1"/>
                </a:solidFill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Производство и распределение электроэнергии, газа и воды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Строительство, транспорт и связь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Внутренний туризм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Высокотехнологичные проекты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Деятельность в области </a:t>
            </a:r>
            <a:r>
              <a:rPr lang="ru-RU" sz="1200" dirty="0" smtClean="0">
                <a:solidFill>
                  <a:schemeClr val="bg1"/>
                </a:solidFill>
              </a:rPr>
              <a:t>здравоохранения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</a:rPr>
              <a:t>Деятельность по складированию и хранению</a:t>
            </a: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200" dirty="0" smtClean="0">
                <a:solidFill>
                  <a:schemeClr val="bg1"/>
                </a:solidFill>
              </a:rPr>
              <a:t>сырье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«ПРОГРАММА 6,5». КЛЮЧЕВЫЕ УСЛОВИЯ.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57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Совместная программа субсидирования Минэкономразвития России и Корпорации МСП в соответствии с постановлением Правительства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Российской Федерации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от 30.12.2017 № 1706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82474"/>
            <a:ext cx="8964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рамках </a:t>
            </a:r>
            <a:r>
              <a:rPr lang="ru-RU" sz="1600" b="1" dirty="0"/>
              <a:t>программы </a:t>
            </a:r>
            <a:r>
              <a:rPr lang="ru-RU" sz="1600" b="1" dirty="0" smtClean="0"/>
              <a:t>предоставляются </a:t>
            </a:r>
            <a:r>
              <a:rPr lang="ru-RU" sz="1500" b="1" dirty="0" smtClean="0">
                <a:solidFill>
                  <a:srgbClr val="1F4E79"/>
                </a:solidFill>
              </a:rPr>
              <a:t>субсидии </a:t>
            </a:r>
            <a:r>
              <a:rPr lang="ru-RU" sz="1500" b="1" dirty="0">
                <a:solidFill>
                  <a:srgbClr val="1F4E79"/>
                </a:solidFill>
              </a:rPr>
              <a:t>на возмещение недополученных доходов по кредитам</a:t>
            </a:r>
            <a:r>
              <a:rPr lang="ru-RU" sz="1500" dirty="0"/>
              <a:t>, выданным в 2018 году субъектам МСП на реализацию проектов (на инвестиционные цели или на пополнение оборотных средств) в приоритетных отраслях по льготной ставке - не более</a:t>
            </a:r>
            <a:r>
              <a:rPr lang="ru-RU" sz="1500" b="1" dirty="0"/>
              <a:t> 6,5 % годовых.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372349"/>
            <a:ext cx="83346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Уполномоченный </a:t>
            </a:r>
            <a:r>
              <a:rPr lang="ru-RU" sz="1500" dirty="0"/>
              <a:t>банк предоставляет заемщику: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инвестиционный кредит на реализацию проекта в приоритетных отраслях в размере </a:t>
            </a:r>
            <a:r>
              <a:rPr lang="ru-RU" sz="1500" dirty="0" smtClean="0"/>
              <a:t>от </a:t>
            </a:r>
            <a:r>
              <a:rPr lang="ru-RU" sz="1500" b="1" dirty="0" smtClean="0">
                <a:solidFill>
                  <a:srgbClr val="1F4E79"/>
                </a:solidFill>
              </a:rPr>
              <a:t>3 </a:t>
            </a:r>
            <a:r>
              <a:rPr lang="ru-RU" sz="1500" b="1" dirty="0">
                <a:solidFill>
                  <a:srgbClr val="1F4E79"/>
                </a:solidFill>
              </a:rPr>
              <a:t>млн рублей до 1 млрд рублей </a:t>
            </a:r>
            <a:r>
              <a:rPr lang="ru-RU" sz="1500" dirty="0"/>
              <a:t>на срок до </a:t>
            </a:r>
            <a:r>
              <a:rPr lang="ru-RU" sz="1500" b="1" dirty="0">
                <a:solidFill>
                  <a:srgbClr val="1F4E79"/>
                </a:solidFill>
              </a:rPr>
              <a:t>10 </a:t>
            </a:r>
            <a:r>
              <a:rPr lang="ru-RU" sz="1500" b="1" dirty="0" smtClean="0">
                <a:solidFill>
                  <a:srgbClr val="1F4E79"/>
                </a:solidFill>
              </a:rPr>
              <a:t>лет;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кредит </a:t>
            </a:r>
            <a:r>
              <a:rPr lang="ru-RU" sz="1500" dirty="0"/>
              <a:t>на пополнение оборотных средств на реализацию проекта в приоритетных отраслях в размере </a:t>
            </a:r>
            <a:r>
              <a:rPr lang="ru-RU" sz="1500" b="1" dirty="0">
                <a:solidFill>
                  <a:srgbClr val="1F4E79"/>
                </a:solidFill>
              </a:rPr>
              <a:t>от 3 млн рублей до 100 млн рублей</a:t>
            </a:r>
            <a:r>
              <a:rPr lang="ru-RU" sz="1500" dirty="0">
                <a:solidFill>
                  <a:srgbClr val="1F4E79"/>
                </a:solidFill>
              </a:rPr>
              <a:t> </a:t>
            </a:r>
            <a:r>
              <a:rPr lang="ru-RU" sz="1500" dirty="0"/>
              <a:t>на срок до </a:t>
            </a:r>
            <a:r>
              <a:rPr lang="ru-RU" sz="1500" b="1">
                <a:solidFill>
                  <a:srgbClr val="1F4E79"/>
                </a:solidFill>
              </a:rPr>
              <a:t>3 </a:t>
            </a:r>
            <a:r>
              <a:rPr lang="ru-RU" sz="1500" b="1" smtClean="0">
                <a:solidFill>
                  <a:srgbClr val="1F4E79"/>
                </a:solidFill>
              </a:rPr>
              <a:t>лет.</a:t>
            </a:r>
            <a:endParaRPr lang="ru-RU" sz="1500" b="1" dirty="0">
              <a:solidFill>
                <a:srgbClr val="1F4E79"/>
              </a:solidFill>
            </a:endParaRPr>
          </a:p>
          <a:p>
            <a:pPr algn="just"/>
            <a:endParaRPr lang="ru-RU" sz="1500" dirty="0" smtClean="0"/>
          </a:p>
          <a:p>
            <a:pPr algn="ctr"/>
            <a:r>
              <a:rPr lang="ru-RU" sz="1500" dirty="0" smtClean="0"/>
              <a:t>Для </a:t>
            </a:r>
            <a:r>
              <a:rPr lang="ru-RU" sz="1500" dirty="0"/>
              <a:t>участия в Программе субсидирования отобрано </a:t>
            </a:r>
            <a:r>
              <a:rPr lang="ru-RU" sz="1500" b="1" dirty="0">
                <a:solidFill>
                  <a:srgbClr val="FF0000"/>
                </a:solidFill>
              </a:rPr>
              <a:t>15 уполномоченных </a:t>
            </a:r>
            <a:r>
              <a:rPr lang="ru-RU" sz="1500" b="1" dirty="0" smtClean="0">
                <a:solidFill>
                  <a:srgbClr val="FF0000"/>
                </a:solidFill>
              </a:rPr>
              <a:t>банков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34" y="4083918"/>
            <a:ext cx="794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Подробная информация о программе размещена на сайте АО «Корпорация «МСП»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https://corpmsp.ru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37409"/>
            <a:ext cx="54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ГАРАНТИЙНАЯ ПОДДЕРЖКА. КЛЮЧЕВЫЕ УСЛОВИЯ.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675544"/>
            <a:ext cx="8649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Программа </a:t>
            </a:r>
            <a:r>
              <a:rPr lang="ru-RU" b="1" dirty="0">
                <a:solidFill>
                  <a:srgbClr val="0070C0"/>
                </a:solidFill>
              </a:rPr>
              <a:t>АО «</a:t>
            </a:r>
            <a:r>
              <a:rPr lang="ru-RU" b="1" dirty="0" smtClean="0">
                <a:solidFill>
                  <a:srgbClr val="0070C0"/>
                </a:solidFill>
              </a:rPr>
              <a:t>Федеральная корпорация </a:t>
            </a:r>
            <a:r>
              <a:rPr lang="ru-RU" b="1" dirty="0">
                <a:solidFill>
                  <a:srgbClr val="0070C0"/>
                </a:solidFill>
              </a:rPr>
              <a:t>по развитию малого и среднего предпринимательства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предоставления независимых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гарантий для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обеспечения кредитов субъектов МСП в банках-партнерах и организациях-партнерах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2202" y="1923678"/>
            <a:ext cx="39984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904" y="1676909"/>
            <a:ext cx="4007788" cy="246769"/>
          </a:xfrm>
          <a:prstGeom prst="rect">
            <a:avLst/>
          </a:prstGeom>
          <a:noFill/>
        </p:spPr>
        <p:txBody>
          <a:bodyPr wrap="square" lIns="61503" tIns="30751" rIns="61503" bIns="30751" rtlCol="0">
            <a:spAutoFit/>
          </a:bodyPr>
          <a:lstStyle/>
          <a:p>
            <a:r>
              <a:rPr lang="ru-RU" sz="1200" b="1" dirty="0"/>
              <a:t>Общая информация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25854" y="1923678"/>
            <a:ext cx="41675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5897" y="1676909"/>
            <a:ext cx="2340192" cy="246769"/>
          </a:xfrm>
          <a:prstGeom prst="rect">
            <a:avLst/>
          </a:prstGeom>
          <a:noFill/>
        </p:spPr>
        <p:txBody>
          <a:bodyPr wrap="square" lIns="61503" tIns="30751" rIns="61503" bIns="30751" rtlCol="0">
            <a:spAutoFit/>
          </a:bodyPr>
          <a:lstStyle/>
          <a:p>
            <a:r>
              <a:rPr lang="ru-RU" sz="1200" b="1" dirty="0"/>
              <a:t>Условия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9689" y="3118954"/>
            <a:ext cx="2931003" cy="1901068"/>
          </a:xfrm>
          <a:prstGeom prst="rect">
            <a:avLst/>
          </a:prstGeom>
        </p:spPr>
        <p:txBody>
          <a:bodyPr wrap="square" lIns="61503" tIns="30751" rIns="61503" bIns="30751">
            <a:spAutoFit/>
          </a:bodyPr>
          <a:lstStyle/>
          <a:p>
            <a:pPr marL="119588" indent="-119588" algn="just">
              <a:lnSpc>
                <a:spcPct val="106000"/>
              </a:lnSpc>
              <a:spcBef>
                <a:spcPts val="26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/>
              <a:t>Высокотехнологичный и/или инновационный характер проекта, выраженный в сфере деятельности компании или использования оборудования, позволяющего вывести на рынок новый продукт или продукт, обладающий более высокими/привлекательными качествами по сравнению с существующими аналогичными продуктами на рынке. </a:t>
            </a:r>
          </a:p>
          <a:p>
            <a:pPr marL="119588" indent="-119588" algn="just">
              <a:lnSpc>
                <a:spcPct val="106000"/>
              </a:lnSpc>
              <a:spcBef>
                <a:spcPts val="26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/>
              <a:t>Погашение кредитов осуществляется за счет денежного потока от реализации проекта. </a:t>
            </a:r>
          </a:p>
          <a:p>
            <a:pPr marL="119588" indent="-119588" algn="just">
              <a:lnSpc>
                <a:spcPct val="106000"/>
              </a:lnSpc>
              <a:spcBef>
                <a:spcPts val="26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/>
              <a:t>Отсутствие обязательного условия о наличии действующего бизнеса у инициатора проекта.</a:t>
            </a:r>
          </a:p>
        </p:txBody>
      </p:sp>
      <p:sp>
        <p:nvSpPr>
          <p:cNvPr id="16" name="Freeform 21"/>
          <p:cNvSpPr>
            <a:spLocks noChangeAspect="1"/>
          </p:cNvSpPr>
          <p:nvPr/>
        </p:nvSpPr>
        <p:spPr bwMode="auto">
          <a:xfrm>
            <a:off x="435089" y="1995686"/>
            <a:ext cx="719073" cy="566352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66382" tIns="33191" rIns="66382" bIns="33191" numCol="1" anchor="t" anchorCtr="0" compatLnSpc="1">
            <a:prstTxWarp prst="textNoShape">
              <a:avLst/>
            </a:prstTxWarp>
          </a:bodyPr>
          <a:lstStyle/>
          <a:p>
            <a:pPr defTabSz="663797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1731" y="2322698"/>
            <a:ext cx="2928960" cy="897124"/>
          </a:xfrm>
          <a:prstGeom prst="rect">
            <a:avLst/>
          </a:prstGeom>
        </p:spPr>
        <p:txBody>
          <a:bodyPr wrap="square" lIns="48427" tIns="72641" rIns="24214" bIns="0" anchor="t">
            <a:noAutofit/>
          </a:bodyPr>
          <a:lstStyle/>
          <a:p>
            <a:pPr algn="just" defTabSz="643855">
              <a:lnSpc>
                <a:spcPct val="106000"/>
              </a:lnSpc>
              <a:spcBef>
                <a:spcPts val="202"/>
              </a:spcBef>
            </a:pPr>
            <a:r>
              <a:rPr lang="ru-RU" sz="900" dirty="0"/>
              <a:t>Субъекты малого и среднего предпринимательства, реализующие высокотехнологичные проекты в приоритетных отраслях экономики, соответствующие следующим требованиям (</a:t>
            </a:r>
            <a:r>
              <a:rPr lang="ru-RU" sz="900" dirty="0" err="1"/>
              <a:t>стартап</a:t>
            </a:r>
            <a:r>
              <a:rPr lang="ru-RU" sz="900" dirty="0"/>
              <a:t> проекты):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903" y="2505872"/>
            <a:ext cx="1063445" cy="569934"/>
          </a:xfrm>
          <a:prstGeom prst="rect">
            <a:avLst/>
          </a:prstGeom>
          <a:noFill/>
        </p:spPr>
        <p:txBody>
          <a:bodyPr wrap="square" lIns="61503" tIns="30751" rIns="61503" bIns="30751" rtlCol="0">
            <a:spAutoFit/>
          </a:bodyPr>
          <a:lstStyle/>
          <a:p>
            <a:pPr algn="ctr"/>
            <a:r>
              <a:rPr lang="ru-RU" sz="1100" b="1" dirty="0">
                <a:solidFill>
                  <a:srgbClr val="1F4E79"/>
                </a:solidFill>
              </a:rPr>
              <a:t>Профиль инициатора проекта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90536" y="1995686"/>
            <a:ext cx="4102886" cy="2994391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25897" y="2643758"/>
            <a:ext cx="4102886" cy="370002"/>
            <a:chOff x="6601126" y="2281980"/>
            <a:chExt cx="5653577" cy="6215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601126" y="2390861"/>
              <a:ext cx="2413973" cy="374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615007"/>
              <a:r>
                <a:rPr lang="ru-RU" sz="12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Срок гарантии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015099" y="2388611"/>
              <a:ext cx="3239604" cy="374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15007"/>
              <a: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до 15 лет 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9015099" y="2281980"/>
              <a:ext cx="0" cy="62158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4790536" y="3219822"/>
            <a:ext cx="4102886" cy="437049"/>
            <a:chOff x="6601126" y="3002119"/>
            <a:chExt cx="5653577" cy="73421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601126" y="3006504"/>
              <a:ext cx="2413973" cy="729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615007"/>
              <a:r>
                <a:rPr lang="ru-RU" sz="12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Вознаграждение за гарантию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015099" y="3002119"/>
              <a:ext cx="3239604" cy="729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15007"/>
              <a: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0,75%</a:t>
              </a:r>
              <a:r>
                <a:rPr lang="ru-RU" sz="9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годовых</a:t>
              </a:r>
              <a:r>
                <a:rPr lang="ru-RU" sz="9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defTabSz="615007"/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от суммы гарантии за весь срок действия гарантии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015099" y="3002119"/>
              <a:ext cx="0" cy="72983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90536" y="3899573"/>
            <a:ext cx="4102886" cy="328361"/>
            <a:chOff x="6601126" y="3973074"/>
            <a:chExt cx="5653577" cy="55162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601126" y="3976369"/>
              <a:ext cx="2413973" cy="548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615007"/>
              <a:r>
                <a:rPr lang="ru-RU" sz="12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Порядок уплаты вознаграждения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015099" y="3973074"/>
              <a:ext cx="3239604" cy="548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15007"/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Единовременно / ежегодно / 1 раз в полгода / ежеквартально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9015099" y="3973074"/>
              <a:ext cx="0" cy="548332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790536" y="2139702"/>
            <a:ext cx="4102886" cy="340821"/>
            <a:chOff x="6601126" y="4761441"/>
            <a:chExt cx="5653577" cy="57255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601126" y="4770839"/>
              <a:ext cx="2413973" cy="56316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615007"/>
              <a:r>
                <a:rPr lang="ru-RU" sz="12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Сумма гарантии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015099" y="4761441"/>
              <a:ext cx="3239604" cy="4709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15007"/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От </a:t>
              </a:r>
              <a:r>
                <a:rPr lang="ru-RU" sz="11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13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млн рублей </a:t>
              </a:r>
              <a:b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</a:br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до </a:t>
              </a:r>
              <a:r>
                <a:rPr lang="ru-RU" sz="13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500 млн рублей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9015099" y="4761441"/>
              <a:ext cx="0" cy="572559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790536" y="4441567"/>
            <a:ext cx="4112227" cy="434439"/>
            <a:chOff x="6601126" y="5392941"/>
            <a:chExt cx="5666449" cy="72983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601126" y="5496645"/>
              <a:ext cx="2413973" cy="374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algn="r" defTabSz="615007"/>
              <a:r>
                <a:rPr lang="ru-RU" sz="12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Обеспечение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015098" y="5494395"/>
              <a:ext cx="3252477" cy="50539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15007"/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Поручительства инициаторов проекта, залог имеющихся и создающихся в рамках реализации проекта активов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9015099" y="5392941"/>
              <a:ext cx="0" cy="72983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62903" y="3755269"/>
            <a:ext cx="1063445" cy="400657"/>
          </a:xfrm>
          <a:prstGeom prst="rect">
            <a:avLst/>
          </a:prstGeom>
          <a:noFill/>
        </p:spPr>
        <p:txBody>
          <a:bodyPr wrap="square" lIns="61503" tIns="30751" rIns="61503" bIns="30751" rtlCol="0">
            <a:spAutoFit/>
          </a:bodyPr>
          <a:lstStyle/>
          <a:p>
            <a:pPr algn="ctr"/>
            <a:r>
              <a:rPr lang="ru-RU" sz="1100" b="1" dirty="0">
                <a:solidFill>
                  <a:srgbClr val="1F4E79"/>
                </a:solidFill>
              </a:rPr>
              <a:t>Требования к проекту</a:t>
            </a:r>
          </a:p>
        </p:txBody>
      </p:sp>
      <p:grpSp>
        <p:nvGrpSpPr>
          <p:cNvPr id="41" name="Group 1462"/>
          <p:cNvGrpSpPr/>
          <p:nvPr/>
        </p:nvGrpSpPr>
        <p:grpSpPr>
          <a:xfrm>
            <a:off x="541576" y="3271708"/>
            <a:ext cx="506099" cy="452170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42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686612"/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272202" y="3075806"/>
            <a:ext cx="3998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4116</TotalTime>
  <Words>1984</Words>
  <Application>Microsoft Office PowerPoint</Application>
  <PresentationFormat>Экран (16:9)</PresentationFormat>
  <Paragraphs>331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Нефедова Ольга Викторовна</dc:creator>
  <cp:lastModifiedBy>Ирина Евгеньевна Сидорина</cp:lastModifiedBy>
  <cp:revision>462</cp:revision>
  <cp:lastPrinted>2018-05-30T14:32:34Z</cp:lastPrinted>
  <dcterms:created xsi:type="dcterms:W3CDTF">2017-02-01T15:50:52Z</dcterms:created>
  <dcterms:modified xsi:type="dcterms:W3CDTF">2018-05-31T06:19:56Z</dcterms:modified>
</cp:coreProperties>
</file>