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3" r:id="rId1"/>
  </p:sldMasterIdLst>
  <p:notesMasterIdLst>
    <p:notesMasterId r:id="rId11"/>
  </p:notesMasterIdLst>
  <p:handoutMasterIdLst>
    <p:handoutMasterId r:id="rId12"/>
  </p:handoutMasterIdLst>
  <p:sldIdLst>
    <p:sldId id="363" r:id="rId2"/>
    <p:sldId id="423" r:id="rId3"/>
    <p:sldId id="414" r:id="rId4"/>
    <p:sldId id="417" r:id="rId5"/>
    <p:sldId id="419" r:id="rId6"/>
    <p:sldId id="420" r:id="rId7"/>
    <p:sldId id="421" r:id="rId8"/>
    <p:sldId id="424" r:id="rId9"/>
    <p:sldId id="425" r:id="rId10"/>
  </p:sldIdLst>
  <p:sldSz cx="9144000" cy="5715000" type="screen16x1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9"/>
    <a:srgbClr val="FFDDDD"/>
    <a:srgbClr val="FFB7B7"/>
    <a:srgbClr val="66CCFF"/>
    <a:srgbClr val="CCFF66"/>
    <a:srgbClr val="477F5C"/>
    <a:srgbClr val="00539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2" autoAdjust="0"/>
    <p:restoredTop sz="96333" autoAdjust="0"/>
  </p:normalViewPr>
  <p:slideViewPr>
    <p:cSldViewPr>
      <p:cViewPr>
        <p:scale>
          <a:sx n="80" d="100"/>
          <a:sy n="80" d="100"/>
        </p:scale>
        <p:origin x="-2670" y="-108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23072494-2749-4E30-8BCF-D71E980EB04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7FA53F4-84AF-46A0-890C-BF6D2B3AF3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3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E40CB58-FE01-4059-A286-3CF118900DE2}" type="datetimeFigureOut">
              <a:rPr lang="ru-RU"/>
              <a:pPr>
                <a:defRPr/>
              </a:pPr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39775"/>
            <a:ext cx="59197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86C2358-D5D8-47E3-B796-F98891B08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42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"/>
            <a:ext cx="7772400" cy="3809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0500"/>
            <a:ext cx="6858000" cy="7620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E0D27AB-8AB1-41F4-B431-A93FD376F7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94B01-CFDD-491E-9C91-123F979A2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BCEC0-8DC5-4338-897B-4810DE9CE3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20D20-A679-4D32-9DDB-8C0CF41EC9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1"/>
            <a:ext cx="7772400" cy="3600979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1"/>
            <a:ext cx="7772400" cy="8890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EE8A67-72E4-4713-B4CF-C928E2168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312334"/>
            <a:ext cx="329184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312334"/>
            <a:ext cx="329184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66829-6897-4C2F-B2E0-69D4958320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310640"/>
            <a:ext cx="3291840" cy="533135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882805"/>
            <a:ext cx="32918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310640"/>
            <a:ext cx="3291840" cy="533135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882805"/>
            <a:ext cx="32918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8CCD6-E0F2-4833-BDFB-3404A52831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F63991-EE25-445D-945F-7FDEB13E0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6C0B6-AFEB-4C7F-A892-247A4134A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33500"/>
            <a:ext cx="5111750" cy="3733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33500"/>
            <a:ext cx="3008313" cy="3733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AF7FB-B718-41B2-A70E-F6C244510F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038600"/>
            <a:ext cx="142876" cy="167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0386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762500"/>
            <a:ext cx="8153400" cy="381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CA202D8-9916-4552-87DF-96DFC24FF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127500"/>
            <a:ext cx="8153400" cy="635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03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265"/>
            <a:ext cx="579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0"/>
            <a:ext cx="7620000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143501"/>
            <a:ext cx="3429000" cy="2540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410729"/>
            <a:ext cx="3429000" cy="2365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37021" y="4874154"/>
            <a:ext cx="1096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3272BF-529D-4708-A116-D8954B21F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143000"/>
            <a:ext cx="142876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4" r:id="rId1"/>
    <p:sldLayoutId id="2147484655" r:id="rId2"/>
    <p:sldLayoutId id="2147484656" r:id="rId3"/>
    <p:sldLayoutId id="2147484657" r:id="rId4"/>
    <p:sldLayoutId id="2147484658" r:id="rId5"/>
    <p:sldLayoutId id="2147484659" r:id="rId6"/>
    <p:sldLayoutId id="2147484660" r:id="rId7"/>
    <p:sldLayoutId id="2147484661" r:id="rId8"/>
    <p:sldLayoutId id="2147484662" r:id="rId9"/>
    <p:sldLayoutId id="2147484663" r:id="rId10"/>
    <p:sldLayoutId id="2147484664" r:id="rId11"/>
  </p:sldLayoutIdLst>
  <p:transition>
    <p:wheel spokes="2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807944" y="481238"/>
            <a:ext cx="7543800" cy="1620429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dirty="0" err="1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Микрокредитная</a:t>
            </a:r>
            <a:r>
              <a:rPr lang="ru-RU" sz="20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компания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Тульский областной фонд поддержки малого предпринимательства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Тульский областной  гарантийный фонд </a:t>
            </a:r>
          </a:p>
          <a:p>
            <a:pPr algn="ctr"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меры финансовой государственной поддержки малого и среднего предпринимательства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ctr">
              <a:defRPr/>
            </a:pPr>
            <a:endParaRPr lang="ru-RU" sz="21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5" name="Picture 8" descr="Герб обл пол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2" y="722747"/>
            <a:ext cx="777875" cy="11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593" y="670810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1368549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являются некоммерческой организацией</a:t>
            </a:r>
          </a:p>
          <a:p>
            <a:r>
              <a:rPr lang="ru-RU" sz="800" b="1" dirty="0"/>
              <a:t>Учредитель Фонда</a:t>
            </a:r>
            <a:r>
              <a:rPr lang="ru-RU" sz="800" dirty="0"/>
              <a:t> - Правительство Тульской области</a:t>
            </a:r>
          </a:p>
          <a:p>
            <a:r>
              <a:rPr lang="ru-RU" sz="800" dirty="0"/>
              <a:t>Входит в структуру Акционерного общества «Федеральная корпорация по развитию малого и среднего предпринимательства»., </a:t>
            </a:r>
            <a:r>
              <a:rPr lang="ru-RU" sz="800" dirty="0" err="1"/>
              <a:t>учрежденног</a:t>
            </a:r>
            <a:r>
              <a:rPr lang="en-US" sz="800" dirty="0"/>
              <a:t>j</a:t>
            </a:r>
            <a:r>
              <a:rPr lang="ru-RU" sz="800" dirty="0"/>
              <a:t> в 2015г. указом Президента РФ. </a:t>
            </a:r>
          </a:p>
          <a:p>
            <a:r>
              <a:rPr lang="ru-RU" sz="800" dirty="0"/>
              <a:t>Фонд входит структуру Национальной гарантийной системы поддержки малого и среднего предпринимательства (НСГ), ядром которой является акционерное общество "Федеральная корпорация по развитию малого и среднего предпринимательства" (АО «Корпорация МСП»)</a:t>
            </a:r>
          </a:p>
          <a:p>
            <a:r>
              <a:rPr lang="ru-RU" sz="800" dirty="0"/>
              <a:t>Целью деятельности - развитие и поддержка малого и среднего предпринимательства в Тульской области</a:t>
            </a:r>
          </a:p>
          <a:p>
            <a:r>
              <a:rPr lang="ru-RU" sz="800" dirty="0"/>
              <a:t>Основным видом деятельности </a:t>
            </a:r>
            <a:r>
              <a:rPr lang="ru-RU" sz="800" dirty="0" err="1"/>
              <a:t>Микрокредитной</a:t>
            </a:r>
            <a:r>
              <a:rPr lang="ru-RU" sz="800" dirty="0"/>
              <a:t> компании Тульский областной фонд поддержки малого предпринимательства является предоставление </a:t>
            </a:r>
            <a:r>
              <a:rPr lang="ru-RU" sz="800" dirty="0" err="1"/>
              <a:t>микрозаймов</a:t>
            </a:r>
            <a:r>
              <a:rPr lang="ru-RU" sz="800" dirty="0"/>
              <a:t> субъектам малого и среднего предпринимательства Тульской области.</a:t>
            </a:r>
          </a:p>
          <a:p>
            <a:r>
              <a:rPr lang="ru-RU" sz="800" dirty="0"/>
              <a:t>Основным видом деятельности Тульского Областного Гарантийного Фонда является предоставление поручительств по обязательствам (кредитам, займам, договорам лизинга и т.п.) субъектов малого и среднего предпринимательства Тульской области перед кредиторами.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346" y="1862102"/>
            <a:ext cx="52548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  являются </a:t>
            </a:r>
            <a:r>
              <a:rPr lang="ru-RU" sz="1400" u="sng" dirty="0" smtClean="0"/>
              <a:t>некоммерческими</a:t>
            </a:r>
            <a:r>
              <a:rPr lang="ru-RU" sz="1400" dirty="0" smtClean="0"/>
              <a:t> организациями</a:t>
            </a:r>
            <a:endParaRPr lang="ru-RU" sz="1400" dirty="0"/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400" b="1" dirty="0" smtClean="0"/>
              <a:t>  </a:t>
            </a:r>
            <a:r>
              <a:rPr lang="ru-RU" sz="1400" dirty="0"/>
              <a:t>учре</a:t>
            </a:r>
            <a:r>
              <a:rPr lang="ru-RU" sz="1400" dirty="0" smtClean="0"/>
              <a:t>дитель </a:t>
            </a:r>
            <a:r>
              <a:rPr lang="ru-RU" sz="1400" dirty="0"/>
              <a:t>Фондов - Правительство Тульской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входят </a:t>
            </a:r>
            <a:r>
              <a:rPr lang="ru-RU" sz="1400" dirty="0"/>
              <a:t>в структуру </a:t>
            </a:r>
            <a:r>
              <a:rPr lang="ru-RU" sz="1400" dirty="0" smtClean="0"/>
              <a:t>и подконтрольны Акционерному обществу </a:t>
            </a:r>
            <a:r>
              <a:rPr lang="ru-RU" sz="1400" dirty="0"/>
              <a:t>«Федеральная корпорация по развитию малого и среднего предпринимательства</a:t>
            </a:r>
            <a:r>
              <a:rPr lang="ru-RU" sz="1400" dirty="0" smtClean="0"/>
              <a:t>» (Корпорация МСП), учрежденному </a:t>
            </a:r>
            <a:r>
              <a:rPr lang="ru-RU" sz="1400" dirty="0"/>
              <a:t>в 2015г. указом Президента </a:t>
            </a:r>
            <a:r>
              <a:rPr lang="ru-RU" sz="1400" dirty="0" smtClean="0"/>
              <a:t>РФ в качестве </a:t>
            </a:r>
            <a:r>
              <a:rPr lang="ru-RU" sz="1400" dirty="0"/>
              <a:t>института развития в сфере малого и среднего предпринимательства</a:t>
            </a:r>
            <a:r>
              <a:rPr lang="ru-RU" sz="1400" dirty="0" smtClean="0"/>
              <a:t>.</a:t>
            </a:r>
            <a:r>
              <a:rPr lang="ru-RU" sz="1400" dirty="0"/>
              <a:t> 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/>
              <a:t>цель </a:t>
            </a:r>
            <a:r>
              <a:rPr lang="ru-RU" sz="1400" dirty="0"/>
              <a:t>деятельности - </a:t>
            </a:r>
            <a:r>
              <a:rPr lang="ru-RU" sz="1400" u="sng" dirty="0"/>
              <a:t>развитие и поддержка</a:t>
            </a:r>
            <a:r>
              <a:rPr lang="ru-RU" sz="1400" dirty="0"/>
              <a:t> малого и среднего предпринимательства в Тульской области</a:t>
            </a:r>
          </a:p>
          <a:p>
            <a:pPr algn="just"/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0421" y="36253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>
                <a:solidFill>
                  <a:srgbClr val="002060"/>
                </a:solidFill>
                <a:latin typeface="Segoe UI Semibold" panose="020B0702040204020203" pitchFamily="34" charset="0"/>
              </a:rPr>
              <a:t>Микрокредитная</a:t>
            </a: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 компания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Тульский областной фонд поддержки малого </a:t>
            </a: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</a:rPr>
              <a:t>предпринимательства (МКК ТОФПМП)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</a:rPr>
              <a:t>Тульский </a:t>
            </a:r>
            <a:r>
              <a:rPr lang="ru-RU" sz="2400" b="1" dirty="0">
                <a:solidFill>
                  <a:srgbClr val="002060"/>
                </a:solidFill>
                <a:latin typeface="Segoe UI Semibold" panose="020B0702040204020203" pitchFamily="34" charset="0"/>
              </a:rPr>
              <a:t>областной  гарантийный фонд </a:t>
            </a:r>
            <a:r>
              <a:rPr lang="ru-RU" sz="2400" b="1" dirty="0" smtClean="0">
                <a:solidFill>
                  <a:srgbClr val="002060"/>
                </a:solidFill>
                <a:latin typeface="Segoe UI Semibold" panose="020B0702040204020203" pitchFamily="34" charset="0"/>
              </a:rPr>
              <a:t>(ТОГФ)</a:t>
            </a:r>
            <a:endParaRPr lang="ru-RU" sz="2400" b="1" dirty="0">
              <a:solidFill>
                <a:srgbClr val="00206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5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53" y="247377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obzorfinansov.ru/wp-content/uploads/2016/10/vkl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9444"/>
            <a:ext cx="3201795" cy="21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928" y="4103176"/>
            <a:ext cx="8562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/>
              <a:t>Основной вид деятельности МКК ТОФПМП - предоставление </a:t>
            </a:r>
            <a:r>
              <a:rPr lang="ru-RU" sz="1400" dirty="0" err="1"/>
              <a:t>микрозаймов</a:t>
            </a:r>
            <a:r>
              <a:rPr lang="ru-RU" sz="1400" dirty="0"/>
              <a:t> субъектам малого и среднего предпринимательства Тульской области по льготным процентным ставкам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/>
              <a:t>Основной вид деятельности ТОГФ - предоставление поручительств по обязательствам (кредитам, займам, договорам лизинга и т.п.) субъектов малого и среднего предпринимательства Тульской области перед кредиторами.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689718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395425" y="460044"/>
            <a:ext cx="7543800" cy="88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Финансовая поддержка оказывается субъектам малого и среднего предпринимательства, если они: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Tahoma" pitchFamily="34" charset="0"/>
                <a:cs typeface="Aharoni" pitchFamily="2" charset="-79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Tahoma" pitchFamily="34" charset="0"/>
              <a:cs typeface="Aharoni" pitchFamily="2" charset="-79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95536" y="1348964"/>
            <a:ext cx="8424936" cy="4323916"/>
          </a:xfrm>
          <a:prstGeom prst="rect">
            <a:avLst/>
          </a:prstGeom>
        </p:spPr>
        <p:txBody>
          <a:bodyPr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зарегистрированы и осуществляют деятельность </a:t>
            </a:r>
            <a:r>
              <a:rPr lang="ru-RU" sz="1600" dirty="0">
                <a:latin typeface="Times New Roman" panose="02020603050405020304" pitchFamily="18" charset="0"/>
              </a:rPr>
              <a:t>на территории Тульской области;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</a:rPr>
              <a:t>имеют задолженности по начисленным налогам, сборам и иным обязательным платежам в бюджеты любого уровня;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</a:rPr>
              <a:t>имеют задолженности по выплате заработной платы;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имеют </a:t>
            </a:r>
            <a:r>
              <a:rPr lang="ru-RU" sz="1600" dirty="0">
                <a:latin typeface="Times New Roman" panose="02020603050405020304" pitchFamily="18" charset="0"/>
              </a:rPr>
              <a:t>уровень минимальной заработной платы не ниже уровня, установленного Региональным соглашением о минимальной заработной плате в Тульской области;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присоединились </a:t>
            </a:r>
            <a:r>
              <a:rPr lang="ru-RU" sz="1600" dirty="0">
                <a:latin typeface="Times New Roman" panose="02020603050405020304" pitchFamily="18" charset="0"/>
              </a:rPr>
              <a:t>к областному трехстороннему соглашению между правительством Тульской области, Тульской Федерацией профсоюзов и Тульским областным союзом работодателей;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</a:rPr>
              <a:t>находятся в стадии ликвидации или реорганизации, в отношении </a:t>
            </a:r>
            <a:r>
              <a:rPr lang="ru-RU" sz="1600" dirty="0" smtClean="0">
                <a:latin typeface="Times New Roman" panose="02020603050405020304" pitchFamily="18" charset="0"/>
              </a:rPr>
              <a:t>СМСП </a:t>
            </a:r>
            <a:r>
              <a:rPr lang="ru-RU" sz="1600" dirty="0">
                <a:latin typeface="Times New Roman" panose="02020603050405020304" pitchFamily="18" charset="0"/>
              </a:rPr>
              <a:t>не введена одна из процедур, применяемых в деле о </a:t>
            </a:r>
            <a:r>
              <a:rPr lang="ru-RU" sz="1600" dirty="0" smtClean="0">
                <a:latin typeface="Times New Roman" panose="02020603050405020304" pitchFamily="18" charset="0"/>
              </a:rPr>
              <a:t>банкротстве;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</a:rPr>
              <a:t>осуществляют производство и (или) реализацию подакцизных товаров, а также добычу и (или) реализацию полезных ископаемых, за исключением общераспространенных полезных ископаемых</a:t>
            </a:r>
            <a:r>
              <a:rPr lang="en-US" sz="1600" dirty="0"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 smtClean="0">
                <a:latin typeface="Times New Roman" panose="02020603050405020304" pitchFamily="18" charset="0"/>
              </a:rPr>
              <a:t>имеют </a:t>
            </a:r>
            <a:r>
              <a:rPr lang="ru-RU" sz="1600" dirty="0">
                <a:latin typeface="Times New Roman" panose="02020603050405020304" pitchFamily="18" charset="0"/>
              </a:rPr>
              <a:t>устойчивое финансовое положение. </a:t>
            </a:r>
          </a:p>
          <a:p>
            <a:pPr algn="just">
              <a:defRPr/>
            </a:pP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8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4" y="337220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28700" y="127000"/>
            <a:ext cx="7543800" cy="578116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srgbClr val="00206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1509" name="Заголовок 5"/>
          <p:cNvSpPr txBox="1">
            <a:spLocks/>
          </p:cNvSpPr>
          <p:nvPr/>
        </p:nvSpPr>
        <p:spPr bwMode="auto">
          <a:xfrm>
            <a:off x="-988477" y="302202"/>
            <a:ext cx="6984776" cy="8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МКК ТОФПМП</a:t>
            </a:r>
            <a:endParaRPr lang="ru-RU" altLang="ru-RU" sz="44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3087" y="1192022"/>
            <a:ext cx="5372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2F58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xn----8sbebdgd0blkrk1oe.xn--p1ai/wp-content/uploads/2016/07/mini-pekar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79" y="2033367"/>
            <a:ext cx="2198156" cy="12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3-eu-central-1.amazonaws.com/hromadskeprod/posts/image_socials/000/061/098/original/04c4890ea053576cf.jpeg?15111861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08303"/>
            <a:ext cx="2350832" cy="12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np33.ru/_bd/10/621628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4" y="585570"/>
            <a:ext cx="2090977" cy="13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9" y="1525091"/>
            <a:ext cx="639863" cy="62515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314" y="1183471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МИКРОЗАЙМА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075542" y="1609848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до 3 млн руб.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14" y="1549396"/>
            <a:ext cx="603089" cy="5883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3489" y="119762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СРОКИ КРЕДИТОВАНИЯ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04021" y="1603179"/>
            <a:ext cx="1291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до 3 лет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15296" y="2304405"/>
            <a:ext cx="432047" cy="5039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64833" y="2381407"/>
            <a:ext cx="3340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Финансирование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т.ч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стартапов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6" y="3311278"/>
            <a:ext cx="632508" cy="6030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679" y="296692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СТАВКИ ПО ЗАЙМАМ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012286" y="3389510"/>
            <a:ext cx="58399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5,5%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7,25% годовых в зависимости от вида деятельности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80286" y="4361012"/>
            <a:ext cx="432000" cy="5039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9066" y="402245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ПОЧЕМУ ЕЩЕ ЭТО ВЫГОДНО И УДОБНО?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1012286" y="4326325"/>
            <a:ext cx="32905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 комиссий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 страховок и оценок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небольшой пакет документов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быстрое принятие решения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s://static.admagazine.ru/iblock/60c/AZAM057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26" y="3914367"/>
            <a:ext cx="1918362" cy="148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07" y="0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8079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-988477" y="481236"/>
            <a:ext cx="6984776" cy="8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44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МКК ТОФПМП</a:t>
            </a:r>
            <a:endParaRPr lang="ru-RU" altLang="ru-RU" sz="44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9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07" y="179034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5976862" y="1690687"/>
            <a:ext cx="2592288" cy="2265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123" y="1561356"/>
            <a:ext cx="53847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РАМКАХ ГОСУДАРСТВЕННОЙ ПОДДЕРЖКИ МОНОГОРОДОВ</a:t>
            </a:r>
            <a:r>
              <a:rPr lang="en-US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микрозайму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СМСП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зарегистрированных и осуществляющих деятельность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территории моногородов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,5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независимо от вида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деятельности СМСП!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Моногорода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Тульской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области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Алексин, Белев, Суворов, Ефремов, пос. Первомайский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Щекинского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р-на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> 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1382" y="4585692"/>
            <a:ext cx="8157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 ВСЕМ МИКРОЗАЙМАМ ОБЯЗАТЕЛЬНО НАЛИЧИЕ ЗАЛОГА И ПОРУЧИТЕЛЬСТВА СОБСТВЕННИКОВ БИЗНЕСА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3882010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028700" y="127000"/>
            <a:ext cx="7543800" cy="578116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22537" name="Picture 2" descr="D:\Холодов А.А\Сайт\poruch(bez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46" y="3784478"/>
            <a:ext cx="2924172" cy="161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33724" y="2364140"/>
            <a:ext cx="4933752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До 50 % от суммы обязательств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Вознаграждение фонду от 0,5% до 2% </a:t>
            </a:r>
            <a:r>
              <a:rPr lang="ru-RU" altLang="ru-RU" sz="1600" dirty="0" smtClean="0">
                <a:latin typeface="Arial" pitchFamily="34" charset="0"/>
                <a:cs typeface="Arial" pitchFamily="34" charset="0"/>
              </a:rPr>
              <a:t>годовых в зависимости от вида деятельности </a:t>
            </a:r>
            <a:endParaRPr lang="ru-RU" altLang="ru-RU" sz="1600" dirty="0">
              <a:latin typeface="Arial" pitchFamily="34" charset="0"/>
              <a:cs typeface="Arial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Сумма до 25 млн. рублей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latin typeface="Arial" pitchFamily="34" charset="0"/>
                <a:cs typeface="Arial" pitchFamily="34" charset="0"/>
              </a:rPr>
              <a:t>Срок неограничен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380" y="1370667"/>
            <a:ext cx="8556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ТОГФ выступает гарантом исполнения субъектами МСП своих кредитных обязательств, предоставляя за них поручительства по банковским кредитам, банковским гарантиям, лизингу, займам</a:t>
            </a: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179512" y="367941"/>
            <a:ext cx="10225136" cy="8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None/>
              <a:defRPr/>
            </a:pP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altLang="ru-RU" sz="40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ТОГФ</a:t>
            </a:r>
            <a:endParaRPr lang="ru-RU" altLang="ru-RU" sz="40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2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7000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vyborprava.com/wp-content/uploads/2017/11/Bankovskij-kredit-800x5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784478"/>
            <a:ext cx="2664296" cy="166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1385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9144000" cy="937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7010400" y="5410755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DACE8-8371-4FFA-A4EA-AB4F1E2FF2A4}" type="slidenum">
              <a:rPr lang="ru-RU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1"/>
          <p:cNvSpPr txBox="1">
            <a:spLocks/>
          </p:cNvSpPr>
          <p:nvPr/>
        </p:nvSpPr>
        <p:spPr>
          <a:xfrm>
            <a:off x="8077209" y="5299845"/>
            <a:ext cx="54034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endParaRPr lang="ru-RU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Заголовок 5"/>
          <p:cNvSpPr txBox="1">
            <a:spLocks/>
          </p:cNvSpPr>
          <p:nvPr/>
        </p:nvSpPr>
        <p:spPr bwMode="auto">
          <a:xfrm>
            <a:off x="179512" y="200423"/>
            <a:ext cx="10225136" cy="8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None/>
              <a:defRPr/>
            </a:pP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altLang="ru-RU" sz="40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ТОГФ</a:t>
            </a:r>
            <a:endParaRPr lang="ru-RU" altLang="ru-RU" sz="40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21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10" y="-40518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37287"/>
            <a:ext cx="6115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93963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 bwMode="auto">
          <a:xfrm>
            <a:off x="179512" y="200423"/>
            <a:ext cx="10225136" cy="88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None/>
              <a:defRPr/>
            </a:pPr>
            <a:r>
              <a:rPr lang="ru-RU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</a:t>
            </a:r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altLang="ru-RU" sz="4000" b="1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ТОГФ</a:t>
            </a:r>
            <a:endParaRPr lang="ru-RU" altLang="ru-RU" sz="4000" b="1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3" name="Picture 2" descr="C:\Users\HUB\Downloads\temp02-08-13\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10" y="-40518"/>
            <a:ext cx="1354137" cy="12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059296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Трехуровневая </a:t>
            </a:r>
            <a:r>
              <a:rPr lang="ru-RU" sz="1600" b="1" dirty="0">
                <a:solidFill>
                  <a:srgbClr val="0070C0"/>
                </a:solidFill>
              </a:rPr>
              <a:t>модель оказания гарантийной поддержки субъектам </a:t>
            </a:r>
            <a:r>
              <a:rPr lang="ru-RU" sz="1600" b="1" dirty="0" smtClean="0">
                <a:solidFill>
                  <a:srgbClr val="0070C0"/>
                </a:solidFill>
              </a:rPr>
              <a:t>МСП</a:t>
            </a:r>
            <a:r>
              <a:rPr lang="en-US" sz="1600" b="1" dirty="0" smtClean="0">
                <a:solidFill>
                  <a:srgbClr val="0070C0"/>
                </a:solidFill>
              </a:rPr>
              <a:t>: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4" y="1399445"/>
            <a:ext cx="7773964" cy="408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7628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25252"/>
            <a:ext cx="70567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Благодарим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внимание!</a:t>
            </a:r>
            <a:b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800" b="1" dirty="0" err="1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Микрокредитная</a:t>
            </a:r>
            <a: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компания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Тульский областной фонд поддержки малого предпринимательства</a:t>
            </a:r>
          </a:p>
          <a:p>
            <a:pPr algn="ctr">
              <a:defRPr/>
            </a:pPr>
            <a:endParaRPr lang="ru-RU" sz="28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Тульский областной  гарантийный фонд 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en-US" sz="1600" dirty="0" smtClean="0"/>
          </a:p>
          <a:p>
            <a:r>
              <a:rPr lang="ru-RU" sz="1600" b="1" dirty="0" smtClean="0"/>
              <a:t>300012</a:t>
            </a:r>
            <a:r>
              <a:rPr lang="ru-RU" sz="1600" b="1" dirty="0"/>
              <a:t>, г. Тула, ул. Ф. Энгельса, д. 141, корп. </a:t>
            </a:r>
            <a:r>
              <a:rPr lang="ru-RU" sz="1600" b="1" dirty="0" smtClean="0"/>
              <a:t>2</a:t>
            </a:r>
          </a:p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b="1" dirty="0"/>
              <a:t>+7 (4872) 25-75-60, 25-75-61, 25-75-62, </a:t>
            </a:r>
            <a:r>
              <a:rPr lang="ru-RU" sz="1600" b="1" dirty="0" smtClean="0"/>
              <a:t>25-75-63</a:t>
            </a:r>
          </a:p>
          <a:p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u="sng" dirty="0" err="1" smtClean="0">
                <a:solidFill>
                  <a:srgbClr val="0072BC"/>
                </a:solidFill>
              </a:rPr>
              <a:t>www</a:t>
            </a:r>
            <a:r>
              <a:rPr lang="ru-RU" sz="1600" b="1" u="sng" dirty="0" smtClean="0">
                <a:solidFill>
                  <a:srgbClr val="0072BC"/>
                </a:solidFill>
              </a:rPr>
              <a:t>.</a:t>
            </a:r>
            <a:r>
              <a:rPr lang="en-US" sz="1600" b="1" u="sng" dirty="0" err="1" smtClean="0">
                <a:solidFill>
                  <a:srgbClr val="0072BC"/>
                </a:solidFill>
              </a:rPr>
              <a:t>tofpmp</a:t>
            </a:r>
            <a:r>
              <a:rPr lang="ru-RU" sz="1600" b="1" u="sng" dirty="0" smtClean="0">
                <a:solidFill>
                  <a:srgbClr val="0072BC"/>
                </a:solidFill>
              </a:rPr>
              <a:t>.</a:t>
            </a:r>
            <a:r>
              <a:rPr lang="ru-RU" sz="1600" b="1" u="sng" dirty="0" err="1" smtClean="0">
                <a:solidFill>
                  <a:srgbClr val="0072BC"/>
                </a:solidFill>
              </a:rPr>
              <a:t>ru</a:t>
            </a: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0602039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8062</TotalTime>
  <Words>423</Words>
  <Application>Microsoft Office PowerPoint</Application>
  <PresentationFormat>Экран (16:10)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 Евгеньевна Сидорина</cp:lastModifiedBy>
  <cp:revision>971</cp:revision>
  <cp:lastPrinted>2017-07-25T08:57:10Z</cp:lastPrinted>
  <dcterms:created xsi:type="dcterms:W3CDTF">2009-07-23T07:59:05Z</dcterms:created>
  <dcterms:modified xsi:type="dcterms:W3CDTF">2018-05-21T11:35:36Z</dcterms:modified>
</cp:coreProperties>
</file>