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76" r:id="rId5"/>
    <p:sldId id="279" r:id="rId6"/>
    <p:sldId id="277" r:id="rId7"/>
    <p:sldId id="278" r:id="rId8"/>
    <p:sldId id="280" r:id="rId9"/>
    <p:sldId id="283" r:id="rId10"/>
    <p:sldId id="281" r:id="rId11"/>
    <p:sldId id="282" r:id="rId12"/>
    <p:sldId id="284" r:id="rId13"/>
    <p:sldId id="285" r:id="rId14"/>
    <p:sldId id="287" r:id="rId15"/>
    <p:sldId id="286" r:id="rId16"/>
    <p:sldId id="288" r:id="rId17"/>
    <p:sldId id="292" r:id="rId18"/>
    <p:sldId id="290" r:id="rId19"/>
    <p:sldId id="289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2FC"/>
    <a:srgbClr val="89B7FB"/>
    <a:srgbClr val="9DB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C3DC6-C8B1-47CC-88FC-E58455E80603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0034D036-AD9B-46E0-AE75-2CDA3838D88A}">
      <dgm:prSet phldrT="[Текст]" custT="1"/>
      <dgm:spPr/>
      <dgm:t>
        <a:bodyPr/>
        <a:lstStyle/>
        <a:p>
          <a:r>
            <a:rPr lang="ru-RU" sz="1600" b="1" dirty="0" smtClean="0"/>
            <a:t>Алексин</a:t>
          </a:r>
          <a:endParaRPr lang="ru-RU" sz="1600" b="1" dirty="0"/>
        </a:p>
      </dgm:t>
    </dgm:pt>
    <dgm:pt modelId="{45D0ABAE-AACA-43F2-BF39-0BB270C3A7E3}" type="parTrans" cxnId="{E83C397C-177C-4B59-AF1D-08F4C58FFEF9}">
      <dgm:prSet/>
      <dgm:spPr/>
      <dgm:t>
        <a:bodyPr/>
        <a:lstStyle/>
        <a:p>
          <a:endParaRPr lang="ru-RU"/>
        </a:p>
      </dgm:t>
    </dgm:pt>
    <dgm:pt modelId="{61586914-C5BE-4FA2-A03F-7EF617F849F2}" type="sibTrans" cxnId="{E83C397C-177C-4B59-AF1D-08F4C58FFEF9}">
      <dgm:prSet/>
      <dgm:spPr/>
      <dgm:t>
        <a:bodyPr/>
        <a:lstStyle/>
        <a:p>
          <a:endParaRPr lang="ru-RU"/>
        </a:p>
      </dgm:t>
    </dgm:pt>
    <dgm:pt modelId="{18A0E252-24CB-4CD4-99D6-AA9456E13E24}">
      <dgm:prSet phldrT="[Текст]" custT="1"/>
      <dgm:spPr/>
      <dgm:t>
        <a:bodyPr/>
        <a:lstStyle/>
        <a:p>
          <a:r>
            <a:rPr lang="ru-RU" sz="1600" b="1" dirty="0" smtClean="0"/>
            <a:t>Белев</a:t>
          </a:r>
          <a:endParaRPr lang="ru-RU" sz="1600" b="1" dirty="0"/>
        </a:p>
      </dgm:t>
    </dgm:pt>
    <dgm:pt modelId="{0F768A88-74C9-40CE-91B9-6DC2389C8067}" type="parTrans" cxnId="{4803335C-AFB2-4287-B4E2-ACE8AE0F0154}">
      <dgm:prSet/>
      <dgm:spPr/>
      <dgm:t>
        <a:bodyPr/>
        <a:lstStyle/>
        <a:p>
          <a:endParaRPr lang="ru-RU"/>
        </a:p>
      </dgm:t>
    </dgm:pt>
    <dgm:pt modelId="{CBE28A96-29DA-4593-9037-842BA96EA544}" type="sibTrans" cxnId="{4803335C-AFB2-4287-B4E2-ACE8AE0F0154}">
      <dgm:prSet/>
      <dgm:spPr/>
      <dgm:t>
        <a:bodyPr/>
        <a:lstStyle/>
        <a:p>
          <a:endParaRPr lang="ru-RU"/>
        </a:p>
      </dgm:t>
    </dgm:pt>
    <dgm:pt modelId="{42640A8F-12D5-4A21-B7CB-C7DBA58A1DDC}">
      <dgm:prSet phldrT="[Текст]" custT="1"/>
      <dgm:spPr/>
      <dgm:t>
        <a:bodyPr/>
        <a:lstStyle/>
        <a:p>
          <a:r>
            <a:rPr lang="ru-RU" sz="1600" b="1" dirty="0" smtClean="0"/>
            <a:t>Ефремов</a:t>
          </a:r>
          <a:endParaRPr lang="ru-RU" sz="1600" b="1" dirty="0"/>
        </a:p>
      </dgm:t>
    </dgm:pt>
    <dgm:pt modelId="{4C607C8C-4821-4C14-83E8-010C5DBE489B}" type="parTrans" cxnId="{85A12C42-14F0-468C-A1C1-1C770F240D79}">
      <dgm:prSet/>
      <dgm:spPr/>
      <dgm:t>
        <a:bodyPr/>
        <a:lstStyle/>
        <a:p>
          <a:endParaRPr lang="ru-RU"/>
        </a:p>
      </dgm:t>
    </dgm:pt>
    <dgm:pt modelId="{B6E10000-500B-4CF4-87F1-F3129630F1CC}" type="sibTrans" cxnId="{85A12C42-14F0-468C-A1C1-1C770F240D79}">
      <dgm:prSet/>
      <dgm:spPr/>
      <dgm:t>
        <a:bodyPr/>
        <a:lstStyle/>
        <a:p>
          <a:endParaRPr lang="ru-RU"/>
        </a:p>
      </dgm:t>
    </dgm:pt>
    <dgm:pt modelId="{FB366B91-4704-4A1E-BF1E-00346EB11360}">
      <dgm:prSet custT="1"/>
      <dgm:spPr/>
      <dgm:t>
        <a:bodyPr/>
        <a:lstStyle/>
        <a:p>
          <a:r>
            <a:rPr lang="ru-RU" sz="1600" b="1" dirty="0" smtClean="0"/>
            <a:t>Суворов</a:t>
          </a:r>
          <a:endParaRPr lang="ru-RU" sz="1600" b="1" dirty="0"/>
        </a:p>
      </dgm:t>
    </dgm:pt>
    <dgm:pt modelId="{5AA01712-F92E-4071-B5B8-E17A56B8DE64}" type="parTrans" cxnId="{36B36482-1440-4760-A0DC-9D1311F9CA95}">
      <dgm:prSet/>
      <dgm:spPr/>
      <dgm:t>
        <a:bodyPr/>
        <a:lstStyle/>
        <a:p>
          <a:endParaRPr lang="ru-RU"/>
        </a:p>
      </dgm:t>
    </dgm:pt>
    <dgm:pt modelId="{C8E948F8-CD71-415A-A1E3-7EE4F1EB3429}" type="sibTrans" cxnId="{36B36482-1440-4760-A0DC-9D1311F9CA95}">
      <dgm:prSet/>
      <dgm:spPr/>
      <dgm:t>
        <a:bodyPr/>
        <a:lstStyle/>
        <a:p>
          <a:endParaRPr lang="ru-RU"/>
        </a:p>
      </dgm:t>
    </dgm:pt>
    <dgm:pt modelId="{4C5DFA9F-BFC6-4478-A446-BE1D2804515B}">
      <dgm:prSet custT="1"/>
      <dgm:spPr/>
      <dgm:t>
        <a:bodyPr/>
        <a:lstStyle/>
        <a:p>
          <a:r>
            <a:rPr lang="ru-RU" sz="1300" dirty="0" smtClean="0"/>
            <a:t>поселок</a:t>
          </a:r>
          <a:br>
            <a:rPr lang="ru-RU" sz="1300" dirty="0" smtClean="0"/>
          </a:br>
          <a:r>
            <a:rPr lang="ru-RU" sz="1200" b="1" dirty="0" smtClean="0"/>
            <a:t>Первомайский </a:t>
          </a:r>
          <a:r>
            <a:rPr lang="ru-RU" sz="1200" b="1" dirty="0" err="1" smtClean="0"/>
            <a:t>Щекинского</a:t>
          </a:r>
          <a:r>
            <a:rPr lang="ru-RU" sz="1200" b="1" dirty="0" smtClean="0"/>
            <a:t> района</a:t>
          </a:r>
          <a:endParaRPr lang="ru-RU" sz="1200" b="1" dirty="0"/>
        </a:p>
      </dgm:t>
    </dgm:pt>
    <dgm:pt modelId="{35FADED7-2B41-4BA6-BC1D-2E7509D71A25}" type="parTrans" cxnId="{20039EBC-1D8E-4291-B68C-4460D7CF3D0A}">
      <dgm:prSet/>
      <dgm:spPr/>
      <dgm:t>
        <a:bodyPr/>
        <a:lstStyle/>
        <a:p>
          <a:endParaRPr lang="ru-RU"/>
        </a:p>
      </dgm:t>
    </dgm:pt>
    <dgm:pt modelId="{3228C489-6196-4394-B5BB-6D73EA614DB7}" type="sibTrans" cxnId="{20039EBC-1D8E-4291-B68C-4460D7CF3D0A}">
      <dgm:prSet/>
      <dgm:spPr/>
      <dgm:t>
        <a:bodyPr/>
        <a:lstStyle/>
        <a:p>
          <a:endParaRPr lang="ru-RU"/>
        </a:p>
      </dgm:t>
    </dgm:pt>
    <dgm:pt modelId="{66CB9DDF-45E1-4BA9-84DC-B3575660014D}" type="pres">
      <dgm:prSet presAssocID="{389C3DC6-C8B1-47CC-88FC-E58455E80603}" presName="Name0" presStyleCnt="0">
        <dgm:presLayoutVars>
          <dgm:dir/>
          <dgm:animLvl val="lvl"/>
          <dgm:resizeHandles val="exact"/>
        </dgm:presLayoutVars>
      </dgm:prSet>
      <dgm:spPr/>
    </dgm:pt>
    <dgm:pt modelId="{9F5A2EA4-58E8-4D78-A937-17DE2D5A89EE}" type="pres">
      <dgm:prSet presAssocID="{0034D036-AD9B-46E0-AE75-2CDA3838D88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DE2CA-A1F5-45BA-8D3B-E850B6A8E13A}" type="pres">
      <dgm:prSet presAssocID="{61586914-C5BE-4FA2-A03F-7EF617F849F2}" presName="parTxOnlySpace" presStyleCnt="0"/>
      <dgm:spPr/>
    </dgm:pt>
    <dgm:pt modelId="{DF0E50BB-DD21-4094-9270-FA585EC276C6}" type="pres">
      <dgm:prSet presAssocID="{18A0E252-24CB-4CD4-99D6-AA9456E13E2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9F5D9-1204-4919-8F4B-69F2B42F0CD1}" type="pres">
      <dgm:prSet presAssocID="{CBE28A96-29DA-4593-9037-842BA96EA544}" presName="parTxOnlySpace" presStyleCnt="0"/>
      <dgm:spPr/>
    </dgm:pt>
    <dgm:pt modelId="{AF194545-25DD-45AF-8796-A389C8C70158}" type="pres">
      <dgm:prSet presAssocID="{42640A8F-12D5-4A21-B7CB-C7DBA58A1DD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7FCF0-CB43-445B-B7DC-3128AB45CC5A}" type="pres">
      <dgm:prSet presAssocID="{B6E10000-500B-4CF4-87F1-F3129630F1CC}" presName="parTxOnlySpace" presStyleCnt="0"/>
      <dgm:spPr/>
    </dgm:pt>
    <dgm:pt modelId="{8D879CE4-EDE7-4FD7-9915-48C65F38DA8A}" type="pres">
      <dgm:prSet presAssocID="{FB366B91-4704-4A1E-BF1E-00346EB1136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CD6C-E279-48D7-855C-7342DEA3D438}" type="pres">
      <dgm:prSet presAssocID="{C8E948F8-CD71-415A-A1E3-7EE4F1EB3429}" presName="parTxOnlySpace" presStyleCnt="0"/>
      <dgm:spPr/>
    </dgm:pt>
    <dgm:pt modelId="{11291D9A-C131-4C99-848F-CEEE3380E03F}" type="pres">
      <dgm:prSet presAssocID="{4C5DFA9F-BFC6-4478-A446-BE1D280451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D50D9-A598-43CD-8E2B-49F4AC4153B6}" type="presOf" srcId="{42640A8F-12D5-4A21-B7CB-C7DBA58A1DDC}" destId="{AF194545-25DD-45AF-8796-A389C8C70158}" srcOrd="0" destOrd="0" presId="urn:microsoft.com/office/officeart/2005/8/layout/chevron1"/>
    <dgm:cxn modelId="{E83C397C-177C-4B59-AF1D-08F4C58FFEF9}" srcId="{389C3DC6-C8B1-47CC-88FC-E58455E80603}" destId="{0034D036-AD9B-46E0-AE75-2CDA3838D88A}" srcOrd="0" destOrd="0" parTransId="{45D0ABAE-AACA-43F2-BF39-0BB270C3A7E3}" sibTransId="{61586914-C5BE-4FA2-A03F-7EF617F849F2}"/>
    <dgm:cxn modelId="{85A12C42-14F0-468C-A1C1-1C770F240D79}" srcId="{389C3DC6-C8B1-47CC-88FC-E58455E80603}" destId="{42640A8F-12D5-4A21-B7CB-C7DBA58A1DDC}" srcOrd="2" destOrd="0" parTransId="{4C607C8C-4821-4C14-83E8-010C5DBE489B}" sibTransId="{B6E10000-500B-4CF4-87F1-F3129630F1CC}"/>
    <dgm:cxn modelId="{39A7FD6F-34F2-4E08-BA32-9D7C299739F3}" type="presOf" srcId="{0034D036-AD9B-46E0-AE75-2CDA3838D88A}" destId="{9F5A2EA4-58E8-4D78-A937-17DE2D5A89EE}" srcOrd="0" destOrd="0" presId="urn:microsoft.com/office/officeart/2005/8/layout/chevron1"/>
    <dgm:cxn modelId="{4803335C-AFB2-4287-B4E2-ACE8AE0F0154}" srcId="{389C3DC6-C8B1-47CC-88FC-E58455E80603}" destId="{18A0E252-24CB-4CD4-99D6-AA9456E13E24}" srcOrd="1" destOrd="0" parTransId="{0F768A88-74C9-40CE-91B9-6DC2389C8067}" sibTransId="{CBE28A96-29DA-4593-9037-842BA96EA544}"/>
    <dgm:cxn modelId="{36B36482-1440-4760-A0DC-9D1311F9CA95}" srcId="{389C3DC6-C8B1-47CC-88FC-E58455E80603}" destId="{FB366B91-4704-4A1E-BF1E-00346EB11360}" srcOrd="3" destOrd="0" parTransId="{5AA01712-F92E-4071-B5B8-E17A56B8DE64}" sibTransId="{C8E948F8-CD71-415A-A1E3-7EE4F1EB3429}"/>
    <dgm:cxn modelId="{3FA7B25A-5303-4D0A-8BE8-EE65AA9EDDD2}" type="presOf" srcId="{389C3DC6-C8B1-47CC-88FC-E58455E80603}" destId="{66CB9DDF-45E1-4BA9-84DC-B3575660014D}" srcOrd="0" destOrd="0" presId="urn:microsoft.com/office/officeart/2005/8/layout/chevron1"/>
    <dgm:cxn modelId="{D72EABD7-E4C6-4B94-BE36-85429B8E1E25}" type="presOf" srcId="{4C5DFA9F-BFC6-4478-A446-BE1D2804515B}" destId="{11291D9A-C131-4C99-848F-CEEE3380E03F}" srcOrd="0" destOrd="0" presId="urn:microsoft.com/office/officeart/2005/8/layout/chevron1"/>
    <dgm:cxn modelId="{28D6FAAC-434F-4204-8A40-933C8739B20C}" type="presOf" srcId="{18A0E252-24CB-4CD4-99D6-AA9456E13E24}" destId="{DF0E50BB-DD21-4094-9270-FA585EC276C6}" srcOrd="0" destOrd="0" presId="urn:microsoft.com/office/officeart/2005/8/layout/chevron1"/>
    <dgm:cxn modelId="{283CFE45-FE66-4CB5-BFEB-593BF416A67B}" type="presOf" srcId="{FB366B91-4704-4A1E-BF1E-00346EB11360}" destId="{8D879CE4-EDE7-4FD7-9915-48C65F38DA8A}" srcOrd="0" destOrd="0" presId="urn:microsoft.com/office/officeart/2005/8/layout/chevron1"/>
    <dgm:cxn modelId="{20039EBC-1D8E-4291-B68C-4460D7CF3D0A}" srcId="{389C3DC6-C8B1-47CC-88FC-E58455E80603}" destId="{4C5DFA9F-BFC6-4478-A446-BE1D2804515B}" srcOrd="4" destOrd="0" parTransId="{35FADED7-2B41-4BA6-BC1D-2E7509D71A25}" sibTransId="{3228C489-6196-4394-B5BB-6D73EA614DB7}"/>
    <dgm:cxn modelId="{A4D001B3-10AB-447B-B8A2-84052CAE7BCD}" type="presParOf" srcId="{66CB9DDF-45E1-4BA9-84DC-B3575660014D}" destId="{9F5A2EA4-58E8-4D78-A937-17DE2D5A89EE}" srcOrd="0" destOrd="0" presId="urn:microsoft.com/office/officeart/2005/8/layout/chevron1"/>
    <dgm:cxn modelId="{97065528-CC0B-4475-9D0F-F57068B02CFF}" type="presParOf" srcId="{66CB9DDF-45E1-4BA9-84DC-B3575660014D}" destId="{B13DE2CA-A1F5-45BA-8D3B-E850B6A8E13A}" srcOrd="1" destOrd="0" presId="urn:microsoft.com/office/officeart/2005/8/layout/chevron1"/>
    <dgm:cxn modelId="{CE123C8C-F6AE-4FB3-8881-2D4418CC9FF1}" type="presParOf" srcId="{66CB9DDF-45E1-4BA9-84DC-B3575660014D}" destId="{DF0E50BB-DD21-4094-9270-FA585EC276C6}" srcOrd="2" destOrd="0" presId="urn:microsoft.com/office/officeart/2005/8/layout/chevron1"/>
    <dgm:cxn modelId="{8DDE13D4-0A9B-4ED7-8971-33695D3E0BC4}" type="presParOf" srcId="{66CB9DDF-45E1-4BA9-84DC-B3575660014D}" destId="{F6C9F5D9-1204-4919-8F4B-69F2B42F0CD1}" srcOrd="3" destOrd="0" presId="urn:microsoft.com/office/officeart/2005/8/layout/chevron1"/>
    <dgm:cxn modelId="{39DCF0CA-0F63-4A62-8311-6F528C49A5A5}" type="presParOf" srcId="{66CB9DDF-45E1-4BA9-84DC-B3575660014D}" destId="{AF194545-25DD-45AF-8796-A389C8C70158}" srcOrd="4" destOrd="0" presId="urn:microsoft.com/office/officeart/2005/8/layout/chevron1"/>
    <dgm:cxn modelId="{B6F7EC3D-D5F7-47A6-9D46-96E19072858D}" type="presParOf" srcId="{66CB9DDF-45E1-4BA9-84DC-B3575660014D}" destId="{BA97FCF0-CB43-445B-B7DC-3128AB45CC5A}" srcOrd="5" destOrd="0" presId="urn:microsoft.com/office/officeart/2005/8/layout/chevron1"/>
    <dgm:cxn modelId="{50A3EC1C-B8A8-446D-846D-639F3E445F51}" type="presParOf" srcId="{66CB9DDF-45E1-4BA9-84DC-B3575660014D}" destId="{8D879CE4-EDE7-4FD7-9915-48C65F38DA8A}" srcOrd="6" destOrd="0" presId="urn:microsoft.com/office/officeart/2005/8/layout/chevron1"/>
    <dgm:cxn modelId="{4C8D8428-21C5-4254-8C8F-26F4F95AD451}" type="presParOf" srcId="{66CB9DDF-45E1-4BA9-84DC-B3575660014D}" destId="{EE64CD6C-E279-48D7-855C-7342DEA3D438}" srcOrd="7" destOrd="0" presId="urn:microsoft.com/office/officeart/2005/8/layout/chevron1"/>
    <dgm:cxn modelId="{B16C78A7-485E-4E7F-B108-CE31FE9E3887}" type="presParOf" srcId="{66CB9DDF-45E1-4BA9-84DC-B3575660014D}" destId="{11291D9A-C131-4C99-848F-CEEE3380E03F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6F9DC-AE6B-4885-BD8A-C6173ED6D651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5C5F1A-4F10-45F3-99ED-952346BCC89D}">
      <dgm:prSet phldrT="[Текст]"/>
      <dgm:spPr/>
      <dgm:t>
        <a:bodyPr/>
        <a:lstStyle/>
        <a:p>
          <a:r>
            <a:rPr lang="ru-RU" dirty="0" smtClean="0"/>
            <a:t>Консультации бухгалтера</a:t>
          </a:r>
          <a:endParaRPr lang="ru-RU" dirty="0"/>
        </a:p>
      </dgm:t>
    </dgm:pt>
    <dgm:pt modelId="{B75DB2AD-09B1-49E9-A069-F57BA6F032B8}" type="parTrans" cxnId="{634D8C05-615D-4794-941F-2F8481A5E0A8}">
      <dgm:prSet/>
      <dgm:spPr/>
      <dgm:t>
        <a:bodyPr/>
        <a:lstStyle/>
        <a:p>
          <a:endParaRPr lang="ru-RU"/>
        </a:p>
      </dgm:t>
    </dgm:pt>
    <dgm:pt modelId="{2FC714DD-8379-4588-BB10-B896C00A35F1}" type="sibTrans" cxnId="{634D8C05-615D-4794-941F-2F8481A5E0A8}">
      <dgm:prSet/>
      <dgm:spPr/>
      <dgm:t>
        <a:bodyPr/>
        <a:lstStyle/>
        <a:p>
          <a:endParaRPr lang="ru-RU"/>
        </a:p>
      </dgm:t>
    </dgm:pt>
    <dgm:pt modelId="{D1E74BEA-FAF7-435A-B070-6A5EAD4DCB15}">
      <dgm:prSet phldrT="[Текст]" custT="1"/>
      <dgm:spPr/>
      <dgm:t>
        <a:bodyPr/>
        <a:lstStyle/>
        <a:p>
          <a:r>
            <a:rPr lang="ru-RU" sz="1100" b="1" dirty="0" smtClean="0"/>
            <a:t>Бухгалтерский учет</a:t>
          </a:r>
          <a:endParaRPr lang="ru-RU" sz="1100" b="1" dirty="0"/>
        </a:p>
      </dgm:t>
    </dgm:pt>
    <dgm:pt modelId="{6667DB26-2C94-4D62-AF5A-CE0DB99F03D0}" type="parTrans" cxnId="{80C40131-1D18-494F-A78C-BBEB9C3B9935}">
      <dgm:prSet/>
      <dgm:spPr/>
      <dgm:t>
        <a:bodyPr/>
        <a:lstStyle/>
        <a:p>
          <a:endParaRPr lang="ru-RU"/>
        </a:p>
      </dgm:t>
    </dgm:pt>
    <dgm:pt modelId="{66A63232-B3EA-4D4E-9C20-3EA862F9903C}" type="sibTrans" cxnId="{80C40131-1D18-494F-A78C-BBEB9C3B9935}">
      <dgm:prSet/>
      <dgm:spPr/>
      <dgm:t>
        <a:bodyPr/>
        <a:lstStyle/>
        <a:p>
          <a:endParaRPr lang="ru-RU"/>
        </a:p>
      </dgm:t>
    </dgm:pt>
    <dgm:pt modelId="{2AFF3D6F-5022-45EA-A96F-C7F488C277E2}">
      <dgm:prSet phldrT="[Текст]" custT="1"/>
      <dgm:spPr/>
      <dgm:t>
        <a:bodyPr/>
        <a:lstStyle/>
        <a:p>
          <a:r>
            <a:rPr lang="ru-RU" sz="1100" b="1" dirty="0" smtClean="0"/>
            <a:t>Налогообложение</a:t>
          </a:r>
          <a:endParaRPr lang="ru-RU" sz="1100" b="1" dirty="0"/>
        </a:p>
      </dgm:t>
    </dgm:pt>
    <dgm:pt modelId="{7B69F9A8-F04E-4962-86E7-C960179E26D6}" type="parTrans" cxnId="{1AB0404F-E25C-4CEB-966F-F5489C52AB60}">
      <dgm:prSet/>
      <dgm:spPr/>
      <dgm:t>
        <a:bodyPr/>
        <a:lstStyle/>
        <a:p>
          <a:endParaRPr lang="ru-RU"/>
        </a:p>
      </dgm:t>
    </dgm:pt>
    <dgm:pt modelId="{F325AF4B-5982-43FD-B86A-A2BF9CF5DBD0}" type="sibTrans" cxnId="{1AB0404F-E25C-4CEB-966F-F5489C52AB60}">
      <dgm:prSet/>
      <dgm:spPr/>
      <dgm:t>
        <a:bodyPr/>
        <a:lstStyle/>
        <a:p>
          <a:endParaRPr lang="ru-RU"/>
        </a:p>
      </dgm:t>
    </dgm:pt>
    <dgm:pt modelId="{C6937DCE-773F-4507-B8C3-93CEA6FDCD03}">
      <dgm:prSet phldrT="[Текст]"/>
      <dgm:spPr/>
      <dgm:t>
        <a:bodyPr/>
        <a:lstStyle/>
        <a:p>
          <a:r>
            <a:rPr lang="ru-RU" dirty="0" smtClean="0"/>
            <a:t>Консультации юриста</a:t>
          </a:r>
          <a:endParaRPr lang="ru-RU" dirty="0"/>
        </a:p>
      </dgm:t>
    </dgm:pt>
    <dgm:pt modelId="{0D107A7D-782D-4C13-9680-9B62D1C7E589}" type="sibTrans" cxnId="{0B3AEBAA-DDD8-49C4-A364-6FFE199FEEC9}">
      <dgm:prSet/>
      <dgm:spPr/>
      <dgm:t>
        <a:bodyPr/>
        <a:lstStyle/>
        <a:p>
          <a:endParaRPr lang="ru-RU"/>
        </a:p>
      </dgm:t>
    </dgm:pt>
    <dgm:pt modelId="{B9AD05ED-7D87-4C34-9218-E460803C25E0}" type="parTrans" cxnId="{0B3AEBAA-DDD8-49C4-A364-6FFE199FEEC9}">
      <dgm:prSet/>
      <dgm:spPr/>
      <dgm:t>
        <a:bodyPr/>
        <a:lstStyle/>
        <a:p>
          <a:endParaRPr lang="ru-RU"/>
        </a:p>
      </dgm:t>
    </dgm:pt>
    <dgm:pt modelId="{35D21F68-FCB0-4773-836C-C5B3DEE9F0DB}">
      <dgm:prSet phldrT="[Текст]"/>
      <dgm:spPr/>
      <dgm:t>
        <a:bodyPr/>
        <a:lstStyle/>
        <a:p>
          <a:r>
            <a:rPr lang="ru-RU" dirty="0" smtClean="0"/>
            <a:t>Консультации по иным вопросам</a:t>
          </a:r>
          <a:endParaRPr lang="ru-RU" dirty="0"/>
        </a:p>
      </dgm:t>
    </dgm:pt>
    <dgm:pt modelId="{A976CA65-37D9-4C7F-977C-BCF69CC7CBDC}" type="parTrans" cxnId="{2E5781BC-3E4F-47ED-98B3-6F263D111416}">
      <dgm:prSet/>
      <dgm:spPr/>
      <dgm:t>
        <a:bodyPr/>
        <a:lstStyle/>
        <a:p>
          <a:endParaRPr lang="ru-RU"/>
        </a:p>
      </dgm:t>
    </dgm:pt>
    <dgm:pt modelId="{56652781-BD3C-47F1-8924-E02EB5783A95}" type="sibTrans" cxnId="{2E5781BC-3E4F-47ED-98B3-6F263D111416}">
      <dgm:prSet/>
      <dgm:spPr/>
      <dgm:t>
        <a:bodyPr/>
        <a:lstStyle/>
        <a:p>
          <a:endParaRPr lang="ru-RU"/>
        </a:p>
      </dgm:t>
    </dgm:pt>
    <dgm:pt modelId="{A248C7F4-597B-4503-AE99-CC68E9FD5B85}">
      <dgm:prSet phldrT="[Текст]" custT="1"/>
      <dgm:spPr/>
      <dgm:t>
        <a:bodyPr/>
        <a:lstStyle/>
        <a:p>
          <a:r>
            <a:rPr lang="ru-RU" sz="1100" b="1" dirty="0" smtClean="0"/>
            <a:t>Правовое сопровожден</a:t>
          </a:r>
          <a:r>
            <a:rPr lang="ru-RU" sz="900" b="1" dirty="0" smtClean="0"/>
            <a:t>ие</a:t>
          </a:r>
          <a:endParaRPr lang="ru-RU" sz="900" b="1" dirty="0"/>
        </a:p>
      </dgm:t>
    </dgm:pt>
    <dgm:pt modelId="{D009DB97-251D-4158-9F21-936D02010F29}" type="parTrans" cxnId="{45EF303E-9CDB-4421-A6DA-92251D6B9577}">
      <dgm:prSet/>
      <dgm:spPr/>
      <dgm:t>
        <a:bodyPr/>
        <a:lstStyle/>
        <a:p>
          <a:endParaRPr lang="ru-RU"/>
        </a:p>
      </dgm:t>
    </dgm:pt>
    <dgm:pt modelId="{0E6B2669-F8FD-4DD9-B0DE-E336C772F2BE}" type="sibTrans" cxnId="{45EF303E-9CDB-4421-A6DA-92251D6B9577}">
      <dgm:prSet/>
      <dgm:spPr/>
      <dgm:t>
        <a:bodyPr/>
        <a:lstStyle/>
        <a:p>
          <a:endParaRPr lang="ru-RU"/>
        </a:p>
      </dgm:t>
    </dgm:pt>
    <dgm:pt modelId="{31E6EF4A-730B-4ACD-BF15-8F9765CFECCC}">
      <dgm:prSet phldrT="[Текст]" custT="1"/>
      <dgm:spPr/>
      <dgm:t>
        <a:bodyPr/>
        <a:lstStyle/>
        <a:p>
          <a:r>
            <a:rPr lang="ru-RU" sz="1100" b="1" dirty="0" smtClean="0"/>
            <a:t>Экспертиза документов</a:t>
          </a:r>
          <a:endParaRPr lang="ru-RU" sz="1100" b="1" dirty="0"/>
        </a:p>
      </dgm:t>
    </dgm:pt>
    <dgm:pt modelId="{B6D3931D-4347-4A07-8A52-C4CC3E899AA6}" type="parTrans" cxnId="{BF8FE4F6-E885-4C9D-85E1-840FECB2C366}">
      <dgm:prSet/>
      <dgm:spPr/>
      <dgm:t>
        <a:bodyPr/>
        <a:lstStyle/>
        <a:p>
          <a:endParaRPr lang="ru-RU"/>
        </a:p>
      </dgm:t>
    </dgm:pt>
    <dgm:pt modelId="{360E15C8-08B2-4A81-A2A6-1576D121BCB3}" type="sibTrans" cxnId="{BF8FE4F6-E885-4C9D-85E1-840FECB2C366}">
      <dgm:prSet/>
      <dgm:spPr/>
      <dgm:t>
        <a:bodyPr/>
        <a:lstStyle/>
        <a:p>
          <a:endParaRPr lang="ru-RU"/>
        </a:p>
      </dgm:t>
    </dgm:pt>
    <dgm:pt modelId="{8438B781-FFCA-4363-885D-E8BDFD726860}">
      <dgm:prSet phldrT="[Текст]" custT="1"/>
      <dgm:spPr/>
      <dgm:t>
        <a:bodyPr/>
        <a:lstStyle/>
        <a:p>
          <a:r>
            <a:rPr lang="ru-RU" sz="1100" b="1" dirty="0" smtClean="0"/>
            <a:t>Бизнес-планирование</a:t>
          </a:r>
          <a:endParaRPr lang="ru-RU" sz="1100" b="1" dirty="0"/>
        </a:p>
      </dgm:t>
    </dgm:pt>
    <dgm:pt modelId="{012767A3-FAA6-424B-9F4D-797119C8CAFE}" type="parTrans" cxnId="{AD36993E-BE4E-4DAF-B37B-430B16AE089B}">
      <dgm:prSet/>
      <dgm:spPr/>
      <dgm:t>
        <a:bodyPr/>
        <a:lstStyle/>
        <a:p>
          <a:endParaRPr lang="ru-RU"/>
        </a:p>
      </dgm:t>
    </dgm:pt>
    <dgm:pt modelId="{D9EFA95F-C251-4C66-9588-94BFA4B90EB6}" type="sibTrans" cxnId="{AD36993E-BE4E-4DAF-B37B-430B16AE089B}">
      <dgm:prSet/>
      <dgm:spPr/>
      <dgm:t>
        <a:bodyPr/>
        <a:lstStyle/>
        <a:p>
          <a:endParaRPr lang="ru-RU"/>
        </a:p>
      </dgm:t>
    </dgm:pt>
    <dgm:pt modelId="{1940AEC4-62BB-4D9B-8251-EDBE35028645}">
      <dgm:prSet phldrT="[Текст]" custT="1"/>
      <dgm:spPr/>
      <dgm:t>
        <a:bodyPr/>
        <a:lstStyle/>
        <a:p>
          <a:r>
            <a:rPr lang="ru-RU" sz="1100" b="1" dirty="0" smtClean="0"/>
            <a:t>Маркетинговое сопровождение</a:t>
          </a:r>
          <a:endParaRPr lang="ru-RU" sz="1100" b="1" dirty="0"/>
        </a:p>
      </dgm:t>
    </dgm:pt>
    <dgm:pt modelId="{6EB3189B-2DDC-40D3-AD9A-B539C9E8F19A}" type="parTrans" cxnId="{D70887C0-E169-454B-BA4E-2FC7823DBBA9}">
      <dgm:prSet/>
      <dgm:spPr/>
      <dgm:t>
        <a:bodyPr/>
        <a:lstStyle/>
        <a:p>
          <a:endParaRPr lang="ru-RU"/>
        </a:p>
      </dgm:t>
    </dgm:pt>
    <dgm:pt modelId="{640464A2-E8DC-41F4-8AEB-946F0A988210}" type="sibTrans" cxnId="{D70887C0-E169-454B-BA4E-2FC7823DBBA9}">
      <dgm:prSet/>
      <dgm:spPr/>
      <dgm:t>
        <a:bodyPr/>
        <a:lstStyle/>
        <a:p>
          <a:endParaRPr lang="ru-RU"/>
        </a:p>
      </dgm:t>
    </dgm:pt>
    <dgm:pt modelId="{7164E9F3-5E44-4FEA-950C-412B19FF2DF1}">
      <dgm:prSet phldrT="[Текст]"/>
      <dgm:spPr/>
      <dgm:t>
        <a:bodyPr/>
        <a:lstStyle/>
        <a:p>
          <a:r>
            <a:rPr lang="ru-RU" dirty="0" smtClean="0"/>
            <a:t>Консультации </a:t>
          </a:r>
          <a:br>
            <a:rPr lang="ru-RU" dirty="0" smtClean="0"/>
          </a:br>
          <a:r>
            <a:rPr lang="ru-RU" dirty="0" smtClean="0"/>
            <a:t>по мерам господдержки</a:t>
          </a:r>
          <a:endParaRPr lang="ru-RU" dirty="0"/>
        </a:p>
      </dgm:t>
    </dgm:pt>
    <dgm:pt modelId="{DB36EE25-BD09-4955-BA2D-4CF5337BF5D1}" type="parTrans" cxnId="{F25A0A4D-2472-4E60-AD9A-CD6E3F6FCE92}">
      <dgm:prSet/>
      <dgm:spPr/>
      <dgm:t>
        <a:bodyPr/>
        <a:lstStyle/>
        <a:p>
          <a:endParaRPr lang="ru-RU"/>
        </a:p>
      </dgm:t>
    </dgm:pt>
    <dgm:pt modelId="{BA9531DC-7C6F-43D4-9631-0DC243844670}" type="sibTrans" cxnId="{F25A0A4D-2472-4E60-AD9A-CD6E3F6FCE92}">
      <dgm:prSet/>
      <dgm:spPr/>
      <dgm:t>
        <a:bodyPr/>
        <a:lstStyle/>
        <a:p>
          <a:endParaRPr lang="ru-RU"/>
        </a:p>
      </dgm:t>
    </dgm:pt>
    <dgm:pt modelId="{95CA6301-FF22-4BA2-AF0A-C02E15D0A240}">
      <dgm:prSet phldrT="[Текст]" custT="1"/>
      <dgm:spPr/>
      <dgm:t>
        <a:bodyPr/>
        <a:lstStyle/>
        <a:p>
          <a:r>
            <a:rPr lang="ru-RU" sz="1100" b="1" dirty="0" smtClean="0"/>
            <a:t>Финансовое планирование</a:t>
          </a:r>
          <a:endParaRPr lang="ru-RU" sz="900" b="1" dirty="0"/>
        </a:p>
      </dgm:t>
    </dgm:pt>
    <dgm:pt modelId="{D8297F96-E2EE-416B-B8F6-16633175B882}" type="parTrans" cxnId="{39155CDC-AACE-4B6A-ABAC-49596C1E9082}">
      <dgm:prSet/>
      <dgm:spPr/>
      <dgm:t>
        <a:bodyPr/>
        <a:lstStyle/>
        <a:p>
          <a:endParaRPr lang="ru-RU"/>
        </a:p>
      </dgm:t>
    </dgm:pt>
    <dgm:pt modelId="{90BAA3A1-EA43-4618-BFC9-D75C7CA79D05}" type="sibTrans" cxnId="{39155CDC-AACE-4B6A-ABAC-49596C1E9082}">
      <dgm:prSet/>
      <dgm:spPr/>
      <dgm:t>
        <a:bodyPr/>
        <a:lstStyle/>
        <a:p>
          <a:endParaRPr lang="ru-RU"/>
        </a:p>
      </dgm:t>
    </dgm:pt>
    <dgm:pt modelId="{0538C0E9-BB51-4245-B818-F5454B3E3518}">
      <dgm:prSet phldrT="[Текст]" custT="1"/>
      <dgm:spPr/>
      <dgm:t>
        <a:bodyPr/>
        <a:lstStyle/>
        <a:p>
          <a:r>
            <a:rPr lang="ru-RU" sz="1100" b="1" dirty="0" smtClean="0"/>
            <a:t>Защита прав и законных интересов</a:t>
          </a:r>
          <a:endParaRPr lang="ru-RU" sz="1100" b="1" dirty="0"/>
        </a:p>
      </dgm:t>
    </dgm:pt>
    <dgm:pt modelId="{8FEC70D0-C853-4C01-ADDA-C8A211627245}" type="parTrans" cxnId="{CAEBC8E8-5402-4033-B30A-803D9AD08D3D}">
      <dgm:prSet/>
      <dgm:spPr/>
      <dgm:t>
        <a:bodyPr/>
        <a:lstStyle/>
        <a:p>
          <a:endParaRPr lang="ru-RU"/>
        </a:p>
      </dgm:t>
    </dgm:pt>
    <dgm:pt modelId="{A05B9F58-42DE-4820-ABDD-1BB6121A7A01}" type="sibTrans" cxnId="{CAEBC8E8-5402-4033-B30A-803D9AD08D3D}">
      <dgm:prSet/>
      <dgm:spPr/>
      <dgm:t>
        <a:bodyPr/>
        <a:lstStyle/>
        <a:p>
          <a:endParaRPr lang="ru-RU"/>
        </a:p>
      </dgm:t>
    </dgm:pt>
    <dgm:pt modelId="{3004CA85-443B-4D6F-8683-51BB4B53F75B}">
      <dgm:prSet phldrT="[Текст]" custT="1"/>
      <dgm:spPr/>
      <dgm:t>
        <a:bodyPr/>
        <a:lstStyle/>
        <a:p>
          <a:r>
            <a:rPr lang="ru-RU" sz="1100" b="1" dirty="0" smtClean="0"/>
            <a:t>«Горячая линия» поддержки предпринимательства</a:t>
          </a:r>
          <a:endParaRPr lang="ru-RU" sz="1100" b="1" dirty="0"/>
        </a:p>
      </dgm:t>
    </dgm:pt>
    <dgm:pt modelId="{5E8B411B-0BF3-42FC-AC07-A006EF14B691}" type="parTrans" cxnId="{7C6E8BE7-FC9C-46CE-AC8D-7A22CDFBC217}">
      <dgm:prSet/>
      <dgm:spPr/>
      <dgm:t>
        <a:bodyPr/>
        <a:lstStyle/>
        <a:p>
          <a:endParaRPr lang="ru-RU"/>
        </a:p>
      </dgm:t>
    </dgm:pt>
    <dgm:pt modelId="{41AC0ADE-FD87-4F0B-9835-C2A29DB20DF5}" type="sibTrans" cxnId="{7C6E8BE7-FC9C-46CE-AC8D-7A22CDFBC217}">
      <dgm:prSet/>
      <dgm:spPr/>
      <dgm:t>
        <a:bodyPr/>
        <a:lstStyle/>
        <a:p>
          <a:endParaRPr lang="ru-RU"/>
        </a:p>
      </dgm:t>
    </dgm:pt>
    <dgm:pt modelId="{EDE25464-EC74-434D-802A-A1CE212A63BE}">
      <dgm:prSet phldrT="[Текст]" custT="1"/>
      <dgm:spPr/>
      <dgm:t>
        <a:bodyPr/>
        <a:lstStyle/>
        <a:p>
          <a:r>
            <a:rPr lang="ru-RU" sz="1100" b="1" dirty="0" smtClean="0"/>
            <a:t>Консультации по видам господдержки и общим условиям ее получения</a:t>
          </a:r>
          <a:endParaRPr lang="ru-RU" sz="1100" b="1" dirty="0"/>
        </a:p>
      </dgm:t>
    </dgm:pt>
    <dgm:pt modelId="{32C6E1C3-2B21-4AEE-BC9F-699E84F10ADD}" type="parTrans" cxnId="{D74586BA-BB81-43B7-BC20-DFD420480893}">
      <dgm:prSet/>
      <dgm:spPr/>
      <dgm:t>
        <a:bodyPr/>
        <a:lstStyle/>
        <a:p>
          <a:endParaRPr lang="ru-RU"/>
        </a:p>
      </dgm:t>
    </dgm:pt>
    <dgm:pt modelId="{DDD96F68-A244-4D86-BF47-76E3FC0B6197}" type="sibTrans" cxnId="{D74586BA-BB81-43B7-BC20-DFD420480893}">
      <dgm:prSet/>
      <dgm:spPr/>
      <dgm:t>
        <a:bodyPr/>
        <a:lstStyle/>
        <a:p>
          <a:endParaRPr lang="ru-RU"/>
        </a:p>
      </dgm:t>
    </dgm:pt>
    <dgm:pt modelId="{D96F0D8C-97F4-4199-A2C0-19BBE4E83645}" type="pres">
      <dgm:prSet presAssocID="{33D6F9DC-AE6B-4885-BD8A-C6173ED6D6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F8394D-C2D8-4CBB-9A30-CBD26E7158E8}" type="pres">
      <dgm:prSet presAssocID="{645C5F1A-4F10-45F3-99ED-952346BCC89D}" presName="root" presStyleCnt="0"/>
      <dgm:spPr/>
    </dgm:pt>
    <dgm:pt modelId="{19787D0A-69C0-4FCD-AE81-17FC4CCBE8E1}" type="pres">
      <dgm:prSet presAssocID="{645C5F1A-4F10-45F3-99ED-952346BCC89D}" presName="rootComposite" presStyleCnt="0"/>
      <dgm:spPr/>
    </dgm:pt>
    <dgm:pt modelId="{3BB61184-3A68-436E-AB53-C08325544484}" type="pres">
      <dgm:prSet presAssocID="{645C5F1A-4F10-45F3-99ED-952346BCC89D}" presName="rootText" presStyleLbl="node1" presStyleIdx="0" presStyleCnt="4"/>
      <dgm:spPr/>
      <dgm:t>
        <a:bodyPr/>
        <a:lstStyle/>
        <a:p>
          <a:endParaRPr lang="ru-RU"/>
        </a:p>
      </dgm:t>
    </dgm:pt>
    <dgm:pt modelId="{5A002301-14DC-4066-97B9-18A2A8DD69A6}" type="pres">
      <dgm:prSet presAssocID="{645C5F1A-4F10-45F3-99ED-952346BCC89D}" presName="rootConnector" presStyleLbl="node1" presStyleIdx="0" presStyleCnt="4"/>
      <dgm:spPr/>
      <dgm:t>
        <a:bodyPr/>
        <a:lstStyle/>
        <a:p>
          <a:endParaRPr lang="ru-RU"/>
        </a:p>
      </dgm:t>
    </dgm:pt>
    <dgm:pt modelId="{ADAA3E66-E98A-45D4-BDF2-06817F09536C}" type="pres">
      <dgm:prSet presAssocID="{645C5F1A-4F10-45F3-99ED-952346BCC89D}" presName="childShape" presStyleCnt="0"/>
      <dgm:spPr/>
    </dgm:pt>
    <dgm:pt modelId="{C85E51CF-15B2-485E-B800-B84126E309EC}" type="pres">
      <dgm:prSet presAssocID="{D8297F96-E2EE-416B-B8F6-16633175B882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2CA174A3-EBBE-4805-82F7-28CDBA5E5A39}" type="pres">
      <dgm:prSet presAssocID="{95CA6301-FF22-4BA2-AF0A-C02E15D0A240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2D7DF-FE7E-4E5F-AA5D-9A220F30B17B}" type="pres">
      <dgm:prSet presAssocID="{6667DB26-2C94-4D62-AF5A-CE0DB99F03D0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3A879068-1964-41E7-A862-BBDF5483CDF6}" type="pres">
      <dgm:prSet presAssocID="{D1E74BEA-FAF7-435A-B070-6A5EAD4DCB1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77582-6623-4FE3-A3D6-018C5C556FB8}" type="pres">
      <dgm:prSet presAssocID="{7B69F9A8-F04E-4962-86E7-C960179E26D6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685F0740-1B6A-4504-B0D5-A8834F7D864C}" type="pres">
      <dgm:prSet presAssocID="{2AFF3D6F-5022-45EA-A96F-C7F488C277E2}" presName="childText" presStyleLbl="bgAcc1" presStyleIdx="2" presStyleCnt="10" custScaleX="13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CFAC9-6DD5-4316-A37F-0DE5C901FE6A}" type="pres">
      <dgm:prSet presAssocID="{C6937DCE-773F-4507-B8C3-93CEA6FDCD03}" presName="root" presStyleCnt="0"/>
      <dgm:spPr/>
    </dgm:pt>
    <dgm:pt modelId="{9791A966-38EE-4E24-A90B-027668914818}" type="pres">
      <dgm:prSet presAssocID="{C6937DCE-773F-4507-B8C3-93CEA6FDCD03}" presName="rootComposite" presStyleCnt="0"/>
      <dgm:spPr/>
    </dgm:pt>
    <dgm:pt modelId="{98D4FE47-AD15-491E-B819-FE3D69AABD63}" type="pres">
      <dgm:prSet presAssocID="{C6937DCE-773F-4507-B8C3-93CEA6FDCD03}" presName="rootText" presStyleLbl="node1" presStyleIdx="1" presStyleCnt="4"/>
      <dgm:spPr/>
      <dgm:t>
        <a:bodyPr/>
        <a:lstStyle/>
        <a:p>
          <a:endParaRPr lang="ru-RU"/>
        </a:p>
      </dgm:t>
    </dgm:pt>
    <dgm:pt modelId="{958A910E-5B50-4F88-834D-2C461ACE61B2}" type="pres">
      <dgm:prSet presAssocID="{C6937DCE-773F-4507-B8C3-93CEA6FDCD03}" presName="rootConnector" presStyleLbl="node1" presStyleIdx="1" presStyleCnt="4"/>
      <dgm:spPr/>
      <dgm:t>
        <a:bodyPr/>
        <a:lstStyle/>
        <a:p>
          <a:endParaRPr lang="ru-RU"/>
        </a:p>
      </dgm:t>
    </dgm:pt>
    <dgm:pt modelId="{4F4301C7-1514-46CD-8F37-52DAF9702613}" type="pres">
      <dgm:prSet presAssocID="{C6937DCE-773F-4507-B8C3-93CEA6FDCD03}" presName="childShape" presStyleCnt="0"/>
      <dgm:spPr/>
    </dgm:pt>
    <dgm:pt modelId="{3FEB25FD-0BE1-4DB8-93BC-FA4D11B05B6B}" type="pres">
      <dgm:prSet presAssocID="{D009DB97-251D-4158-9F21-936D02010F29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083D46F8-ADF4-4E94-8C9F-DE448760B7C3}" type="pres">
      <dgm:prSet presAssocID="{A248C7F4-597B-4503-AE99-CC68E9FD5B85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3976-0721-4F69-A21D-81E1BEA9510C}" type="pres">
      <dgm:prSet presAssocID="{8FEC70D0-C853-4C01-ADDA-C8A211627245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8D5B9770-D4AA-45A1-A466-955695B14B32}" type="pres">
      <dgm:prSet presAssocID="{0538C0E9-BB51-4245-B818-F5454B3E3518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AA25C-2ABB-4285-BBDB-B079BCE91928}" type="pres">
      <dgm:prSet presAssocID="{B6D3931D-4347-4A07-8A52-C4CC3E899AA6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507602F5-7796-4595-B9EE-42B9CB8D6986}" type="pres">
      <dgm:prSet presAssocID="{31E6EF4A-730B-4ACD-BF15-8F9765CFECCC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F6961-F075-4613-9034-3FBF80143318}" type="pres">
      <dgm:prSet presAssocID="{35D21F68-FCB0-4773-836C-C5B3DEE9F0DB}" presName="root" presStyleCnt="0"/>
      <dgm:spPr/>
    </dgm:pt>
    <dgm:pt modelId="{A4DD49B0-D49E-4383-B99A-5D1845A71250}" type="pres">
      <dgm:prSet presAssocID="{35D21F68-FCB0-4773-836C-C5B3DEE9F0DB}" presName="rootComposite" presStyleCnt="0"/>
      <dgm:spPr/>
    </dgm:pt>
    <dgm:pt modelId="{9602F239-E9FE-47F7-8355-6E7DF5B3013F}" type="pres">
      <dgm:prSet presAssocID="{35D21F68-FCB0-4773-836C-C5B3DEE9F0DB}" presName="rootText" presStyleLbl="node1" presStyleIdx="2" presStyleCnt="4"/>
      <dgm:spPr/>
      <dgm:t>
        <a:bodyPr/>
        <a:lstStyle/>
        <a:p>
          <a:endParaRPr lang="ru-RU"/>
        </a:p>
      </dgm:t>
    </dgm:pt>
    <dgm:pt modelId="{3BBAB01F-3A47-4066-9085-2268B9BA042E}" type="pres">
      <dgm:prSet presAssocID="{35D21F68-FCB0-4773-836C-C5B3DEE9F0DB}" presName="rootConnector" presStyleLbl="node1" presStyleIdx="2" presStyleCnt="4"/>
      <dgm:spPr/>
      <dgm:t>
        <a:bodyPr/>
        <a:lstStyle/>
        <a:p>
          <a:endParaRPr lang="ru-RU"/>
        </a:p>
      </dgm:t>
    </dgm:pt>
    <dgm:pt modelId="{BACBD666-C8F5-45FD-B1BC-E33CACBABD10}" type="pres">
      <dgm:prSet presAssocID="{35D21F68-FCB0-4773-836C-C5B3DEE9F0DB}" presName="childShape" presStyleCnt="0"/>
      <dgm:spPr/>
    </dgm:pt>
    <dgm:pt modelId="{861C57BC-C517-4BEF-8DD5-403B47CCCB27}" type="pres">
      <dgm:prSet presAssocID="{012767A3-FAA6-424B-9F4D-797119C8CAFE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47AB4376-E927-4603-9C9B-90735D935BDB}" type="pres">
      <dgm:prSet presAssocID="{8438B781-FFCA-4363-885D-E8BDFD726860}" presName="childText" presStyleLbl="bgAcc1" presStyleIdx="6" presStyleCnt="10" custLinFactNeighborY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082EB-AF1B-4EA2-9A34-07E71BA721EE}" type="pres">
      <dgm:prSet presAssocID="{6EB3189B-2DDC-40D3-AD9A-B539C9E8F19A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DA523F74-86E4-4B28-98CE-EB802896338A}" type="pres">
      <dgm:prSet presAssocID="{1940AEC4-62BB-4D9B-8251-EDBE35028645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60DA7-93AC-4A99-8978-26F5E1F2465B}" type="pres">
      <dgm:prSet presAssocID="{7164E9F3-5E44-4FEA-950C-412B19FF2DF1}" presName="root" presStyleCnt="0"/>
      <dgm:spPr/>
    </dgm:pt>
    <dgm:pt modelId="{C3F35F3D-444E-43CE-B40F-EF2876A0E2E0}" type="pres">
      <dgm:prSet presAssocID="{7164E9F3-5E44-4FEA-950C-412B19FF2DF1}" presName="rootComposite" presStyleCnt="0"/>
      <dgm:spPr/>
    </dgm:pt>
    <dgm:pt modelId="{FCAA3623-33D9-4C44-BC0B-655C16B97FFC}" type="pres">
      <dgm:prSet presAssocID="{7164E9F3-5E44-4FEA-950C-412B19FF2DF1}" presName="rootText" presStyleLbl="node1" presStyleIdx="3" presStyleCnt="4"/>
      <dgm:spPr/>
      <dgm:t>
        <a:bodyPr/>
        <a:lstStyle/>
        <a:p>
          <a:endParaRPr lang="ru-RU"/>
        </a:p>
      </dgm:t>
    </dgm:pt>
    <dgm:pt modelId="{1B8E2BE6-4721-49F5-949C-859F5929C87E}" type="pres">
      <dgm:prSet presAssocID="{7164E9F3-5E44-4FEA-950C-412B19FF2DF1}" presName="rootConnector" presStyleLbl="node1" presStyleIdx="3" presStyleCnt="4"/>
      <dgm:spPr/>
      <dgm:t>
        <a:bodyPr/>
        <a:lstStyle/>
        <a:p>
          <a:endParaRPr lang="ru-RU"/>
        </a:p>
      </dgm:t>
    </dgm:pt>
    <dgm:pt modelId="{B0285566-5F6B-415A-988E-7B971B952B6F}" type="pres">
      <dgm:prSet presAssocID="{7164E9F3-5E44-4FEA-950C-412B19FF2DF1}" presName="childShape" presStyleCnt="0"/>
      <dgm:spPr/>
    </dgm:pt>
    <dgm:pt modelId="{05159776-3605-429C-A055-B8DC932F6C39}" type="pres">
      <dgm:prSet presAssocID="{5E8B411B-0BF3-42FC-AC07-A006EF14B691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CC0D9C85-320D-428E-ACF7-FC33A78D83D9}" type="pres">
      <dgm:prSet presAssocID="{3004CA85-443B-4D6F-8683-51BB4B53F75B}" presName="childText" presStyleLbl="bgAcc1" presStyleIdx="8" presStyleCnt="10" custScaleY="130252" custLinFactY="100000" custLinFactNeighborX="-2647" custLinFactNeighborY="12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8BE47-F74C-4CCB-8FA1-71F7474B9604}" type="pres">
      <dgm:prSet presAssocID="{32C6E1C3-2B21-4AEE-BC9F-699E84F10ADD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EB600822-1283-46AC-BC6C-879152715014}" type="pres">
      <dgm:prSet presAssocID="{EDE25464-EC74-434D-802A-A1CE212A63BE}" presName="childText" presStyleLbl="bgAcc1" presStyleIdx="9" presStyleCnt="10" custScaleY="178348" custLinFactY="-56402" custLinFactNeighborX="-264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23F19-6DCA-4635-8D73-9D6AC1A47264}" type="presOf" srcId="{35D21F68-FCB0-4773-836C-C5B3DEE9F0DB}" destId="{3BBAB01F-3A47-4066-9085-2268B9BA042E}" srcOrd="1" destOrd="0" presId="urn:microsoft.com/office/officeart/2005/8/layout/hierarchy3"/>
    <dgm:cxn modelId="{AD36993E-BE4E-4DAF-B37B-430B16AE089B}" srcId="{35D21F68-FCB0-4773-836C-C5B3DEE9F0DB}" destId="{8438B781-FFCA-4363-885D-E8BDFD726860}" srcOrd="0" destOrd="0" parTransId="{012767A3-FAA6-424B-9F4D-797119C8CAFE}" sibTransId="{D9EFA95F-C251-4C66-9588-94BFA4B90EB6}"/>
    <dgm:cxn modelId="{FB76C728-DEE7-4C69-9D14-890EED121E15}" type="presOf" srcId="{5E8B411B-0BF3-42FC-AC07-A006EF14B691}" destId="{05159776-3605-429C-A055-B8DC932F6C39}" srcOrd="0" destOrd="0" presId="urn:microsoft.com/office/officeart/2005/8/layout/hierarchy3"/>
    <dgm:cxn modelId="{5F7D2839-5FFE-4A07-A768-E10D5FBA58DA}" type="presOf" srcId="{95CA6301-FF22-4BA2-AF0A-C02E15D0A240}" destId="{2CA174A3-EBBE-4805-82F7-28CDBA5E5A39}" srcOrd="0" destOrd="0" presId="urn:microsoft.com/office/officeart/2005/8/layout/hierarchy3"/>
    <dgm:cxn modelId="{D70887C0-E169-454B-BA4E-2FC7823DBBA9}" srcId="{35D21F68-FCB0-4773-836C-C5B3DEE9F0DB}" destId="{1940AEC4-62BB-4D9B-8251-EDBE35028645}" srcOrd="1" destOrd="0" parTransId="{6EB3189B-2DDC-40D3-AD9A-B539C9E8F19A}" sibTransId="{640464A2-E8DC-41F4-8AEB-946F0A988210}"/>
    <dgm:cxn modelId="{1AB0404F-E25C-4CEB-966F-F5489C52AB60}" srcId="{645C5F1A-4F10-45F3-99ED-952346BCC89D}" destId="{2AFF3D6F-5022-45EA-A96F-C7F488C277E2}" srcOrd="2" destOrd="0" parTransId="{7B69F9A8-F04E-4962-86E7-C960179E26D6}" sibTransId="{F325AF4B-5982-43FD-B86A-A2BF9CF5DBD0}"/>
    <dgm:cxn modelId="{634D8C05-615D-4794-941F-2F8481A5E0A8}" srcId="{33D6F9DC-AE6B-4885-BD8A-C6173ED6D651}" destId="{645C5F1A-4F10-45F3-99ED-952346BCC89D}" srcOrd="0" destOrd="0" parTransId="{B75DB2AD-09B1-49E9-A069-F57BA6F032B8}" sibTransId="{2FC714DD-8379-4588-BB10-B896C00A35F1}"/>
    <dgm:cxn modelId="{382A188A-B081-4695-9C2F-28516AD8C6D9}" type="presOf" srcId="{7164E9F3-5E44-4FEA-950C-412B19FF2DF1}" destId="{1B8E2BE6-4721-49F5-949C-859F5929C87E}" srcOrd="1" destOrd="0" presId="urn:microsoft.com/office/officeart/2005/8/layout/hierarchy3"/>
    <dgm:cxn modelId="{62BA8587-0668-40EA-AB61-41F76E1180D7}" type="presOf" srcId="{6667DB26-2C94-4D62-AF5A-CE0DB99F03D0}" destId="{EF72D7DF-FE7E-4E5F-AA5D-9A220F30B17B}" srcOrd="0" destOrd="0" presId="urn:microsoft.com/office/officeart/2005/8/layout/hierarchy3"/>
    <dgm:cxn modelId="{7C6E8BE7-FC9C-46CE-AC8D-7A22CDFBC217}" srcId="{7164E9F3-5E44-4FEA-950C-412B19FF2DF1}" destId="{3004CA85-443B-4D6F-8683-51BB4B53F75B}" srcOrd="0" destOrd="0" parTransId="{5E8B411B-0BF3-42FC-AC07-A006EF14B691}" sibTransId="{41AC0ADE-FD87-4F0B-9835-C2A29DB20DF5}"/>
    <dgm:cxn modelId="{2AD23148-C8E9-44A0-8847-330722831167}" type="presOf" srcId="{D1E74BEA-FAF7-435A-B070-6A5EAD4DCB15}" destId="{3A879068-1964-41E7-A862-BBDF5483CDF6}" srcOrd="0" destOrd="0" presId="urn:microsoft.com/office/officeart/2005/8/layout/hierarchy3"/>
    <dgm:cxn modelId="{8FE04F40-E306-46D0-9BB6-B6CA8D8A0D41}" type="presOf" srcId="{0538C0E9-BB51-4245-B818-F5454B3E3518}" destId="{8D5B9770-D4AA-45A1-A466-955695B14B32}" srcOrd="0" destOrd="0" presId="urn:microsoft.com/office/officeart/2005/8/layout/hierarchy3"/>
    <dgm:cxn modelId="{57A2A214-A9EC-4545-8CA6-E48BAFBAEF11}" type="presOf" srcId="{6EB3189B-2DDC-40D3-AD9A-B539C9E8F19A}" destId="{557082EB-AF1B-4EA2-9A34-07E71BA721EE}" srcOrd="0" destOrd="0" presId="urn:microsoft.com/office/officeart/2005/8/layout/hierarchy3"/>
    <dgm:cxn modelId="{D74586BA-BB81-43B7-BC20-DFD420480893}" srcId="{7164E9F3-5E44-4FEA-950C-412B19FF2DF1}" destId="{EDE25464-EC74-434D-802A-A1CE212A63BE}" srcOrd="1" destOrd="0" parTransId="{32C6E1C3-2B21-4AEE-BC9F-699E84F10ADD}" sibTransId="{DDD96F68-A244-4D86-BF47-76E3FC0B6197}"/>
    <dgm:cxn modelId="{8D2EFA5C-A5AB-4029-9CB6-8661716BA37E}" type="presOf" srcId="{C6937DCE-773F-4507-B8C3-93CEA6FDCD03}" destId="{98D4FE47-AD15-491E-B819-FE3D69AABD63}" srcOrd="0" destOrd="0" presId="urn:microsoft.com/office/officeart/2005/8/layout/hierarchy3"/>
    <dgm:cxn modelId="{C9D4EC02-7C70-494F-AD0B-2742F64A3415}" type="presOf" srcId="{645C5F1A-4F10-45F3-99ED-952346BCC89D}" destId="{5A002301-14DC-4066-97B9-18A2A8DD69A6}" srcOrd="1" destOrd="0" presId="urn:microsoft.com/office/officeart/2005/8/layout/hierarchy3"/>
    <dgm:cxn modelId="{1A6D319E-9541-497E-B8CB-0543B105EB67}" type="presOf" srcId="{C6937DCE-773F-4507-B8C3-93CEA6FDCD03}" destId="{958A910E-5B50-4F88-834D-2C461ACE61B2}" srcOrd="1" destOrd="0" presId="urn:microsoft.com/office/officeart/2005/8/layout/hierarchy3"/>
    <dgm:cxn modelId="{647D0F43-2031-42DA-82F6-C077801EE0EB}" type="presOf" srcId="{EDE25464-EC74-434D-802A-A1CE212A63BE}" destId="{EB600822-1283-46AC-BC6C-879152715014}" srcOrd="0" destOrd="0" presId="urn:microsoft.com/office/officeart/2005/8/layout/hierarchy3"/>
    <dgm:cxn modelId="{C10036CA-6D12-46CB-B22D-6D79DE4AF57D}" type="presOf" srcId="{7164E9F3-5E44-4FEA-950C-412B19FF2DF1}" destId="{FCAA3623-33D9-4C44-BC0B-655C16B97FFC}" srcOrd="0" destOrd="0" presId="urn:microsoft.com/office/officeart/2005/8/layout/hierarchy3"/>
    <dgm:cxn modelId="{84ED630F-B08A-42DE-9BFD-D40B57396498}" type="presOf" srcId="{32C6E1C3-2B21-4AEE-BC9F-699E84F10ADD}" destId="{F448BE47-F74C-4CCB-8FA1-71F7474B9604}" srcOrd="0" destOrd="0" presId="urn:microsoft.com/office/officeart/2005/8/layout/hierarchy3"/>
    <dgm:cxn modelId="{29596979-7000-44A6-AF6E-A026BC35787C}" type="presOf" srcId="{D009DB97-251D-4158-9F21-936D02010F29}" destId="{3FEB25FD-0BE1-4DB8-93BC-FA4D11B05B6B}" srcOrd="0" destOrd="0" presId="urn:microsoft.com/office/officeart/2005/8/layout/hierarchy3"/>
    <dgm:cxn modelId="{D9EB2B14-888A-470B-9796-4B89BE60CAA0}" type="presOf" srcId="{8FEC70D0-C853-4C01-ADDA-C8A211627245}" destId="{20263976-0721-4F69-A21D-81E1BEA9510C}" srcOrd="0" destOrd="0" presId="urn:microsoft.com/office/officeart/2005/8/layout/hierarchy3"/>
    <dgm:cxn modelId="{D2FAAE92-F701-43CB-9661-880C9B9C63E3}" type="presOf" srcId="{B6D3931D-4347-4A07-8A52-C4CC3E899AA6}" destId="{65FAA25C-2ABB-4285-BBDB-B079BCE91928}" srcOrd="0" destOrd="0" presId="urn:microsoft.com/office/officeart/2005/8/layout/hierarchy3"/>
    <dgm:cxn modelId="{C1814A99-3DA2-4094-8B43-AB09393E6715}" type="presOf" srcId="{7B69F9A8-F04E-4962-86E7-C960179E26D6}" destId="{72277582-6623-4FE3-A3D6-018C5C556FB8}" srcOrd="0" destOrd="0" presId="urn:microsoft.com/office/officeart/2005/8/layout/hierarchy3"/>
    <dgm:cxn modelId="{0B3AEBAA-DDD8-49C4-A364-6FFE199FEEC9}" srcId="{33D6F9DC-AE6B-4885-BD8A-C6173ED6D651}" destId="{C6937DCE-773F-4507-B8C3-93CEA6FDCD03}" srcOrd="1" destOrd="0" parTransId="{B9AD05ED-7D87-4C34-9218-E460803C25E0}" sibTransId="{0D107A7D-782D-4C13-9680-9B62D1C7E589}"/>
    <dgm:cxn modelId="{92742684-32D2-49B8-B0CD-5C7F6AA532C2}" type="presOf" srcId="{012767A3-FAA6-424B-9F4D-797119C8CAFE}" destId="{861C57BC-C517-4BEF-8DD5-403B47CCCB27}" srcOrd="0" destOrd="0" presId="urn:microsoft.com/office/officeart/2005/8/layout/hierarchy3"/>
    <dgm:cxn modelId="{D226E4F2-D32D-48C9-8379-9B3885BD2698}" type="presOf" srcId="{1940AEC4-62BB-4D9B-8251-EDBE35028645}" destId="{DA523F74-86E4-4B28-98CE-EB802896338A}" srcOrd="0" destOrd="0" presId="urn:microsoft.com/office/officeart/2005/8/layout/hierarchy3"/>
    <dgm:cxn modelId="{2E5781BC-3E4F-47ED-98B3-6F263D111416}" srcId="{33D6F9DC-AE6B-4885-BD8A-C6173ED6D651}" destId="{35D21F68-FCB0-4773-836C-C5B3DEE9F0DB}" srcOrd="2" destOrd="0" parTransId="{A976CA65-37D9-4C7F-977C-BCF69CC7CBDC}" sibTransId="{56652781-BD3C-47F1-8924-E02EB5783A95}"/>
    <dgm:cxn modelId="{4A6E0627-6F4A-42F4-AC3B-E39D579E93BC}" type="presOf" srcId="{A248C7F4-597B-4503-AE99-CC68E9FD5B85}" destId="{083D46F8-ADF4-4E94-8C9F-DE448760B7C3}" srcOrd="0" destOrd="0" presId="urn:microsoft.com/office/officeart/2005/8/layout/hierarchy3"/>
    <dgm:cxn modelId="{3DEB77AE-9C6C-41DD-86D8-A01E9F11DB70}" type="presOf" srcId="{31E6EF4A-730B-4ACD-BF15-8F9765CFECCC}" destId="{507602F5-7796-4595-B9EE-42B9CB8D6986}" srcOrd="0" destOrd="0" presId="urn:microsoft.com/office/officeart/2005/8/layout/hierarchy3"/>
    <dgm:cxn modelId="{1995E35D-0449-4782-9681-6A3A73CC142E}" type="presOf" srcId="{8438B781-FFCA-4363-885D-E8BDFD726860}" destId="{47AB4376-E927-4603-9C9B-90735D935BDB}" srcOrd="0" destOrd="0" presId="urn:microsoft.com/office/officeart/2005/8/layout/hierarchy3"/>
    <dgm:cxn modelId="{5C695960-C675-4647-BFC3-20FAB3929412}" type="presOf" srcId="{645C5F1A-4F10-45F3-99ED-952346BCC89D}" destId="{3BB61184-3A68-436E-AB53-C08325544484}" srcOrd="0" destOrd="0" presId="urn:microsoft.com/office/officeart/2005/8/layout/hierarchy3"/>
    <dgm:cxn modelId="{80C40131-1D18-494F-A78C-BBEB9C3B9935}" srcId="{645C5F1A-4F10-45F3-99ED-952346BCC89D}" destId="{D1E74BEA-FAF7-435A-B070-6A5EAD4DCB15}" srcOrd="1" destOrd="0" parTransId="{6667DB26-2C94-4D62-AF5A-CE0DB99F03D0}" sibTransId="{66A63232-B3EA-4D4E-9C20-3EA862F9903C}"/>
    <dgm:cxn modelId="{03E89EBB-AB16-4FA7-BC16-3CB206E6B7D1}" type="presOf" srcId="{33D6F9DC-AE6B-4885-BD8A-C6173ED6D651}" destId="{D96F0D8C-97F4-4199-A2C0-19BBE4E83645}" srcOrd="0" destOrd="0" presId="urn:microsoft.com/office/officeart/2005/8/layout/hierarchy3"/>
    <dgm:cxn modelId="{D5CC7148-B0BC-4C25-AE11-8550C03E65A9}" type="presOf" srcId="{2AFF3D6F-5022-45EA-A96F-C7F488C277E2}" destId="{685F0740-1B6A-4504-B0D5-A8834F7D864C}" srcOrd="0" destOrd="0" presId="urn:microsoft.com/office/officeart/2005/8/layout/hierarchy3"/>
    <dgm:cxn modelId="{39155CDC-AACE-4B6A-ABAC-49596C1E9082}" srcId="{645C5F1A-4F10-45F3-99ED-952346BCC89D}" destId="{95CA6301-FF22-4BA2-AF0A-C02E15D0A240}" srcOrd="0" destOrd="0" parTransId="{D8297F96-E2EE-416B-B8F6-16633175B882}" sibTransId="{90BAA3A1-EA43-4618-BFC9-D75C7CA79D05}"/>
    <dgm:cxn modelId="{BF8FE4F6-E885-4C9D-85E1-840FECB2C366}" srcId="{C6937DCE-773F-4507-B8C3-93CEA6FDCD03}" destId="{31E6EF4A-730B-4ACD-BF15-8F9765CFECCC}" srcOrd="2" destOrd="0" parTransId="{B6D3931D-4347-4A07-8A52-C4CC3E899AA6}" sibTransId="{360E15C8-08B2-4A81-A2A6-1576D121BCB3}"/>
    <dgm:cxn modelId="{EB1E544B-11A7-4275-AE20-13F718F103CF}" type="presOf" srcId="{D8297F96-E2EE-416B-B8F6-16633175B882}" destId="{C85E51CF-15B2-485E-B800-B84126E309EC}" srcOrd="0" destOrd="0" presId="urn:microsoft.com/office/officeart/2005/8/layout/hierarchy3"/>
    <dgm:cxn modelId="{FCAD3D1A-692A-4FB6-A569-6F7E449FC07D}" type="presOf" srcId="{35D21F68-FCB0-4773-836C-C5B3DEE9F0DB}" destId="{9602F239-E9FE-47F7-8355-6E7DF5B3013F}" srcOrd="0" destOrd="0" presId="urn:microsoft.com/office/officeart/2005/8/layout/hierarchy3"/>
    <dgm:cxn modelId="{F25A0A4D-2472-4E60-AD9A-CD6E3F6FCE92}" srcId="{33D6F9DC-AE6B-4885-BD8A-C6173ED6D651}" destId="{7164E9F3-5E44-4FEA-950C-412B19FF2DF1}" srcOrd="3" destOrd="0" parTransId="{DB36EE25-BD09-4955-BA2D-4CF5337BF5D1}" sibTransId="{BA9531DC-7C6F-43D4-9631-0DC243844670}"/>
    <dgm:cxn modelId="{1E3BCAAB-8091-4BFB-8197-F6AC0B70A7F6}" type="presOf" srcId="{3004CA85-443B-4D6F-8683-51BB4B53F75B}" destId="{CC0D9C85-320D-428E-ACF7-FC33A78D83D9}" srcOrd="0" destOrd="0" presId="urn:microsoft.com/office/officeart/2005/8/layout/hierarchy3"/>
    <dgm:cxn modelId="{CAEBC8E8-5402-4033-B30A-803D9AD08D3D}" srcId="{C6937DCE-773F-4507-B8C3-93CEA6FDCD03}" destId="{0538C0E9-BB51-4245-B818-F5454B3E3518}" srcOrd="1" destOrd="0" parTransId="{8FEC70D0-C853-4C01-ADDA-C8A211627245}" sibTransId="{A05B9F58-42DE-4820-ABDD-1BB6121A7A01}"/>
    <dgm:cxn modelId="{45EF303E-9CDB-4421-A6DA-92251D6B9577}" srcId="{C6937DCE-773F-4507-B8C3-93CEA6FDCD03}" destId="{A248C7F4-597B-4503-AE99-CC68E9FD5B85}" srcOrd="0" destOrd="0" parTransId="{D009DB97-251D-4158-9F21-936D02010F29}" sibTransId="{0E6B2669-F8FD-4DD9-B0DE-E336C772F2BE}"/>
    <dgm:cxn modelId="{9E13D15D-D6AC-4D1D-9773-93E1561F5AEE}" type="presParOf" srcId="{D96F0D8C-97F4-4199-A2C0-19BBE4E83645}" destId="{2CF8394D-C2D8-4CBB-9A30-CBD26E7158E8}" srcOrd="0" destOrd="0" presId="urn:microsoft.com/office/officeart/2005/8/layout/hierarchy3"/>
    <dgm:cxn modelId="{BD0FB2A7-76F5-48E2-AE4D-0BE9A926786A}" type="presParOf" srcId="{2CF8394D-C2D8-4CBB-9A30-CBD26E7158E8}" destId="{19787D0A-69C0-4FCD-AE81-17FC4CCBE8E1}" srcOrd="0" destOrd="0" presId="urn:microsoft.com/office/officeart/2005/8/layout/hierarchy3"/>
    <dgm:cxn modelId="{99E999E2-EBE0-4B5D-BD1B-57E17D9CA390}" type="presParOf" srcId="{19787D0A-69C0-4FCD-AE81-17FC4CCBE8E1}" destId="{3BB61184-3A68-436E-AB53-C08325544484}" srcOrd="0" destOrd="0" presId="urn:microsoft.com/office/officeart/2005/8/layout/hierarchy3"/>
    <dgm:cxn modelId="{AB737211-9F30-4162-BC2A-6AB5AD2DA970}" type="presParOf" srcId="{19787D0A-69C0-4FCD-AE81-17FC4CCBE8E1}" destId="{5A002301-14DC-4066-97B9-18A2A8DD69A6}" srcOrd="1" destOrd="0" presId="urn:microsoft.com/office/officeart/2005/8/layout/hierarchy3"/>
    <dgm:cxn modelId="{C3BCC91E-AAED-44D0-9653-079AF8314E16}" type="presParOf" srcId="{2CF8394D-C2D8-4CBB-9A30-CBD26E7158E8}" destId="{ADAA3E66-E98A-45D4-BDF2-06817F09536C}" srcOrd="1" destOrd="0" presId="urn:microsoft.com/office/officeart/2005/8/layout/hierarchy3"/>
    <dgm:cxn modelId="{6DD0504F-A4B0-44F0-A3A3-E101D6089192}" type="presParOf" srcId="{ADAA3E66-E98A-45D4-BDF2-06817F09536C}" destId="{C85E51CF-15B2-485E-B800-B84126E309EC}" srcOrd="0" destOrd="0" presId="urn:microsoft.com/office/officeart/2005/8/layout/hierarchy3"/>
    <dgm:cxn modelId="{9E7AE97A-04F6-4FF0-8EF8-714542455680}" type="presParOf" srcId="{ADAA3E66-E98A-45D4-BDF2-06817F09536C}" destId="{2CA174A3-EBBE-4805-82F7-28CDBA5E5A39}" srcOrd="1" destOrd="0" presId="urn:microsoft.com/office/officeart/2005/8/layout/hierarchy3"/>
    <dgm:cxn modelId="{28BA801B-CD25-4E5C-AAB7-259171BE092B}" type="presParOf" srcId="{ADAA3E66-E98A-45D4-BDF2-06817F09536C}" destId="{EF72D7DF-FE7E-4E5F-AA5D-9A220F30B17B}" srcOrd="2" destOrd="0" presId="urn:microsoft.com/office/officeart/2005/8/layout/hierarchy3"/>
    <dgm:cxn modelId="{98208B37-1D8B-48AE-B224-9D34DE65AAB0}" type="presParOf" srcId="{ADAA3E66-E98A-45D4-BDF2-06817F09536C}" destId="{3A879068-1964-41E7-A862-BBDF5483CDF6}" srcOrd="3" destOrd="0" presId="urn:microsoft.com/office/officeart/2005/8/layout/hierarchy3"/>
    <dgm:cxn modelId="{1BBC7BE1-14BC-427D-B164-A824BA69AF86}" type="presParOf" srcId="{ADAA3E66-E98A-45D4-BDF2-06817F09536C}" destId="{72277582-6623-4FE3-A3D6-018C5C556FB8}" srcOrd="4" destOrd="0" presId="urn:microsoft.com/office/officeart/2005/8/layout/hierarchy3"/>
    <dgm:cxn modelId="{CD36E324-3475-4CAC-B102-39E4417F31BB}" type="presParOf" srcId="{ADAA3E66-E98A-45D4-BDF2-06817F09536C}" destId="{685F0740-1B6A-4504-B0D5-A8834F7D864C}" srcOrd="5" destOrd="0" presId="urn:microsoft.com/office/officeart/2005/8/layout/hierarchy3"/>
    <dgm:cxn modelId="{D7E317A3-9BAE-42E5-A09A-779942603A44}" type="presParOf" srcId="{D96F0D8C-97F4-4199-A2C0-19BBE4E83645}" destId="{AA4CFAC9-6DD5-4316-A37F-0DE5C901FE6A}" srcOrd="1" destOrd="0" presId="urn:microsoft.com/office/officeart/2005/8/layout/hierarchy3"/>
    <dgm:cxn modelId="{D9739552-0655-4336-AA64-704260FCA25C}" type="presParOf" srcId="{AA4CFAC9-6DD5-4316-A37F-0DE5C901FE6A}" destId="{9791A966-38EE-4E24-A90B-027668914818}" srcOrd="0" destOrd="0" presId="urn:microsoft.com/office/officeart/2005/8/layout/hierarchy3"/>
    <dgm:cxn modelId="{924524D7-FB49-4D82-936F-1D3946E6FF85}" type="presParOf" srcId="{9791A966-38EE-4E24-A90B-027668914818}" destId="{98D4FE47-AD15-491E-B819-FE3D69AABD63}" srcOrd="0" destOrd="0" presId="urn:microsoft.com/office/officeart/2005/8/layout/hierarchy3"/>
    <dgm:cxn modelId="{1D7144E7-C31C-4710-82E9-728632621E15}" type="presParOf" srcId="{9791A966-38EE-4E24-A90B-027668914818}" destId="{958A910E-5B50-4F88-834D-2C461ACE61B2}" srcOrd="1" destOrd="0" presId="urn:microsoft.com/office/officeart/2005/8/layout/hierarchy3"/>
    <dgm:cxn modelId="{B8B0A4C3-D154-46B4-BFA9-D9E88705A6CD}" type="presParOf" srcId="{AA4CFAC9-6DD5-4316-A37F-0DE5C901FE6A}" destId="{4F4301C7-1514-46CD-8F37-52DAF9702613}" srcOrd="1" destOrd="0" presId="urn:microsoft.com/office/officeart/2005/8/layout/hierarchy3"/>
    <dgm:cxn modelId="{3CB13812-64A5-42AF-A1B0-3A982378F940}" type="presParOf" srcId="{4F4301C7-1514-46CD-8F37-52DAF9702613}" destId="{3FEB25FD-0BE1-4DB8-93BC-FA4D11B05B6B}" srcOrd="0" destOrd="0" presId="urn:microsoft.com/office/officeart/2005/8/layout/hierarchy3"/>
    <dgm:cxn modelId="{19F39100-7C64-41B6-880E-951F44AAB231}" type="presParOf" srcId="{4F4301C7-1514-46CD-8F37-52DAF9702613}" destId="{083D46F8-ADF4-4E94-8C9F-DE448760B7C3}" srcOrd="1" destOrd="0" presId="urn:microsoft.com/office/officeart/2005/8/layout/hierarchy3"/>
    <dgm:cxn modelId="{81071EA1-916E-408E-8962-B6FE9E23F1DC}" type="presParOf" srcId="{4F4301C7-1514-46CD-8F37-52DAF9702613}" destId="{20263976-0721-4F69-A21D-81E1BEA9510C}" srcOrd="2" destOrd="0" presId="urn:microsoft.com/office/officeart/2005/8/layout/hierarchy3"/>
    <dgm:cxn modelId="{627FF71E-A960-4433-B557-AAB28B6C0492}" type="presParOf" srcId="{4F4301C7-1514-46CD-8F37-52DAF9702613}" destId="{8D5B9770-D4AA-45A1-A466-955695B14B32}" srcOrd="3" destOrd="0" presId="urn:microsoft.com/office/officeart/2005/8/layout/hierarchy3"/>
    <dgm:cxn modelId="{A5517CF5-9609-4F46-BA19-DF5935DCB3EA}" type="presParOf" srcId="{4F4301C7-1514-46CD-8F37-52DAF9702613}" destId="{65FAA25C-2ABB-4285-BBDB-B079BCE91928}" srcOrd="4" destOrd="0" presId="urn:microsoft.com/office/officeart/2005/8/layout/hierarchy3"/>
    <dgm:cxn modelId="{645D419A-25CF-4C13-95D7-831DB9B5BD12}" type="presParOf" srcId="{4F4301C7-1514-46CD-8F37-52DAF9702613}" destId="{507602F5-7796-4595-B9EE-42B9CB8D6986}" srcOrd="5" destOrd="0" presId="urn:microsoft.com/office/officeart/2005/8/layout/hierarchy3"/>
    <dgm:cxn modelId="{B11552E9-B932-4C12-8EB8-12C21940A68B}" type="presParOf" srcId="{D96F0D8C-97F4-4199-A2C0-19BBE4E83645}" destId="{DDCF6961-F075-4613-9034-3FBF80143318}" srcOrd="2" destOrd="0" presId="urn:microsoft.com/office/officeart/2005/8/layout/hierarchy3"/>
    <dgm:cxn modelId="{EDEA218A-84B6-43A8-9E86-AE175BB4B27D}" type="presParOf" srcId="{DDCF6961-F075-4613-9034-3FBF80143318}" destId="{A4DD49B0-D49E-4383-B99A-5D1845A71250}" srcOrd="0" destOrd="0" presId="urn:microsoft.com/office/officeart/2005/8/layout/hierarchy3"/>
    <dgm:cxn modelId="{83F6C128-0CFA-4F60-86FD-AB72F70BC91D}" type="presParOf" srcId="{A4DD49B0-D49E-4383-B99A-5D1845A71250}" destId="{9602F239-E9FE-47F7-8355-6E7DF5B3013F}" srcOrd="0" destOrd="0" presId="urn:microsoft.com/office/officeart/2005/8/layout/hierarchy3"/>
    <dgm:cxn modelId="{76211AE2-4425-4063-9B7C-F26087F491F2}" type="presParOf" srcId="{A4DD49B0-D49E-4383-B99A-5D1845A71250}" destId="{3BBAB01F-3A47-4066-9085-2268B9BA042E}" srcOrd="1" destOrd="0" presId="urn:microsoft.com/office/officeart/2005/8/layout/hierarchy3"/>
    <dgm:cxn modelId="{FB759146-5638-4A87-B613-E0A18601283A}" type="presParOf" srcId="{DDCF6961-F075-4613-9034-3FBF80143318}" destId="{BACBD666-C8F5-45FD-B1BC-E33CACBABD10}" srcOrd="1" destOrd="0" presId="urn:microsoft.com/office/officeart/2005/8/layout/hierarchy3"/>
    <dgm:cxn modelId="{33E36A24-E0CC-46A4-BE62-168F4EBA1BA6}" type="presParOf" srcId="{BACBD666-C8F5-45FD-B1BC-E33CACBABD10}" destId="{861C57BC-C517-4BEF-8DD5-403B47CCCB27}" srcOrd="0" destOrd="0" presId="urn:microsoft.com/office/officeart/2005/8/layout/hierarchy3"/>
    <dgm:cxn modelId="{49841E71-8EAD-4D4F-90D6-3490C6D5FFD7}" type="presParOf" srcId="{BACBD666-C8F5-45FD-B1BC-E33CACBABD10}" destId="{47AB4376-E927-4603-9C9B-90735D935BDB}" srcOrd="1" destOrd="0" presId="urn:microsoft.com/office/officeart/2005/8/layout/hierarchy3"/>
    <dgm:cxn modelId="{E5C430C6-E44A-46B8-B7D8-EE9DE94C4507}" type="presParOf" srcId="{BACBD666-C8F5-45FD-B1BC-E33CACBABD10}" destId="{557082EB-AF1B-4EA2-9A34-07E71BA721EE}" srcOrd="2" destOrd="0" presId="urn:microsoft.com/office/officeart/2005/8/layout/hierarchy3"/>
    <dgm:cxn modelId="{5222E764-8D77-4588-B664-60D9F92FD021}" type="presParOf" srcId="{BACBD666-C8F5-45FD-B1BC-E33CACBABD10}" destId="{DA523F74-86E4-4B28-98CE-EB802896338A}" srcOrd="3" destOrd="0" presId="urn:microsoft.com/office/officeart/2005/8/layout/hierarchy3"/>
    <dgm:cxn modelId="{D886B903-56CE-4C65-BC09-18A6798ABDD7}" type="presParOf" srcId="{D96F0D8C-97F4-4199-A2C0-19BBE4E83645}" destId="{F9260DA7-93AC-4A99-8978-26F5E1F2465B}" srcOrd="3" destOrd="0" presId="urn:microsoft.com/office/officeart/2005/8/layout/hierarchy3"/>
    <dgm:cxn modelId="{AD79B796-3D7C-486D-82DC-843B0A5796D7}" type="presParOf" srcId="{F9260DA7-93AC-4A99-8978-26F5E1F2465B}" destId="{C3F35F3D-444E-43CE-B40F-EF2876A0E2E0}" srcOrd="0" destOrd="0" presId="urn:microsoft.com/office/officeart/2005/8/layout/hierarchy3"/>
    <dgm:cxn modelId="{73574E2D-AE08-4F48-B671-5C49FBEE0CF2}" type="presParOf" srcId="{C3F35F3D-444E-43CE-B40F-EF2876A0E2E0}" destId="{FCAA3623-33D9-4C44-BC0B-655C16B97FFC}" srcOrd="0" destOrd="0" presId="urn:microsoft.com/office/officeart/2005/8/layout/hierarchy3"/>
    <dgm:cxn modelId="{007C86D1-0DB2-47D9-BF0F-B2F2C7271769}" type="presParOf" srcId="{C3F35F3D-444E-43CE-B40F-EF2876A0E2E0}" destId="{1B8E2BE6-4721-49F5-949C-859F5929C87E}" srcOrd="1" destOrd="0" presId="urn:microsoft.com/office/officeart/2005/8/layout/hierarchy3"/>
    <dgm:cxn modelId="{9E09AB3A-7904-45DC-8C3D-42EFEF39C4CD}" type="presParOf" srcId="{F9260DA7-93AC-4A99-8978-26F5E1F2465B}" destId="{B0285566-5F6B-415A-988E-7B971B952B6F}" srcOrd="1" destOrd="0" presId="urn:microsoft.com/office/officeart/2005/8/layout/hierarchy3"/>
    <dgm:cxn modelId="{362E3C06-3646-4F34-96E8-53A3A3281A3F}" type="presParOf" srcId="{B0285566-5F6B-415A-988E-7B971B952B6F}" destId="{05159776-3605-429C-A055-B8DC932F6C39}" srcOrd="0" destOrd="0" presId="urn:microsoft.com/office/officeart/2005/8/layout/hierarchy3"/>
    <dgm:cxn modelId="{DA43EBD9-7C89-45A7-8EE4-568CD2D0A938}" type="presParOf" srcId="{B0285566-5F6B-415A-988E-7B971B952B6F}" destId="{CC0D9C85-320D-428E-ACF7-FC33A78D83D9}" srcOrd="1" destOrd="0" presId="urn:microsoft.com/office/officeart/2005/8/layout/hierarchy3"/>
    <dgm:cxn modelId="{90349227-F5B0-4A6A-A9DB-56302C8A922B}" type="presParOf" srcId="{B0285566-5F6B-415A-988E-7B971B952B6F}" destId="{F448BE47-F74C-4CCB-8FA1-71F7474B9604}" srcOrd="2" destOrd="0" presId="urn:microsoft.com/office/officeart/2005/8/layout/hierarchy3"/>
    <dgm:cxn modelId="{344A5DE2-55A6-45F0-8A81-A6F91FA4B4A2}" type="presParOf" srcId="{B0285566-5F6B-415A-988E-7B971B952B6F}" destId="{EB600822-1283-46AC-BC6C-87915271501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A2EA4-58E8-4D78-A937-17DE2D5A89EE}">
      <dsp:nvSpPr>
        <dsp:cNvPr id="0" name=""/>
        <dsp:cNvSpPr/>
      </dsp:nvSpPr>
      <dsp:spPr>
        <a:xfrm>
          <a:off x="2223" y="108227"/>
          <a:ext cx="1979142" cy="79165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Алексин</a:t>
          </a:r>
          <a:endParaRPr lang="ru-RU" sz="1600" b="1" kern="1200" dirty="0"/>
        </a:p>
      </dsp:txBody>
      <dsp:txXfrm>
        <a:off x="398052" y="108227"/>
        <a:ext cx="1187485" cy="791657"/>
      </dsp:txXfrm>
    </dsp:sp>
    <dsp:sp modelId="{DF0E50BB-DD21-4094-9270-FA585EC276C6}">
      <dsp:nvSpPr>
        <dsp:cNvPr id="0" name=""/>
        <dsp:cNvSpPr/>
      </dsp:nvSpPr>
      <dsp:spPr>
        <a:xfrm>
          <a:off x="1783452" y="108227"/>
          <a:ext cx="1979142" cy="79165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Белев</a:t>
          </a:r>
          <a:endParaRPr lang="ru-RU" sz="1600" b="1" kern="1200" dirty="0"/>
        </a:p>
      </dsp:txBody>
      <dsp:txXfrm>
        <a:off x="2179281" y="108227"/>
        <a:ext cx="1187485" cy="791657"/>
      </dsp:txXfrm>
    </dsp:sp>
    <dsp:sp modelId="{AF194545-25DD-45AF-8796-A389C8C70158}">
      <dsp:nvSpPr>
        <dsp:cNvPr id="0" name=""/>
        <dsp:cNvSpPr/>
      </dsp:nvSpPr>
      <dsp:spPr>
        <a:xfrm>
          <a:off x="3564680" y="108227"/>
          <a:ext cx="1979142" cy="7916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Ефремов</a:t>
          </a:r>
          <a:endParaRPr lang="ru-RU" sz="1600" b="1" kern="1200" dirty="0"/>
        </a:p>
      </dsp:txBody>
      <dsp:txXfrm>
        <a:off x="3960509" y="108227"/>
        <a:ext cx="1187485" cy="791657"/>
      </dsp:txXfrm>
    </dsp:sp>
    <dsp:sp modelId="{8D879CE4-EDE7-4FD7-9915-48C65F38DA8A}">
      <dsp:nvSpPr>
        <dsp:cNvPr id="0" name=""/>
        <dsp:cNvSpPr/>
      </dsp:nvSpPr>
      <dsp:spPr>
        <a:xfrm>
          <a:off x="5345909" y="108227"/>
          <a:ext cx="1979142" cy="79165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Суворов</a:t>
          </a:r>
          <a:endParaRPr lang="ru-RU" sz="1600" b="1" kern="1200" dirty="0"/>
        </a:p>
      </dsp:txBody>
      <dsp:txXfrm>
        <a:off x="5741738" y="108227"/>
        <a:ext cx="1187485" cy="791657"/>
      </dsp:txXfrm>
    </dsp:sp>
    <dsp:sp modelId="{11291D9A-C131-4C99-848F-CEEE3380E03F}">
      <dsp:nvSpPr>
        <dsp:cNvPr id="0" name=""/>
        <dsp:cNvSpPr/>
      </dsp:nvSpPr>
      <dsp:spPr>
        <a:xfrm>
          <a:off x="7127137" y="108227"/>
          <a:ext cx="1979142" cy="79165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поселок</a:t>
          </a:r>
          <a:br>
            <a:rPr lang="ru-RU" sz="1300" kern="1200" dirty="0" smtClean="0"/>
          </a:br>
          <a:r>
            <a:rPr lang="ru-RU" sz="1200" b="1" kern="1200" dirty="0" smtClean="0"/>
            <a:t>Первомайский </a:t>
          </a:r>
          <a:r>
            <a:rPr lang="ru-RU" sz="1200" b="1" kern="1200" dirty="0" err="1" smtClean="0"/>
            <a:t>Щекинского</a:t>
          </a:r>
          <a:r>
            <a:rPr lang="ru-RU" sz="1200" b="1" kern="1200" dirty="0" smtClean="0"/>
            <a:t> района</a:t>
          </a:r>
          <a:endParaRPr lang="ru-RU" sz="1200" b="1" kern="1200" dirty="0"/>
        </a:p>
      </dsp:txBody>
      <dsp:txXfrm>
        <a:off x="7522966" y="108227"/>
        <a:ext cx="1187485" cy="791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61184-3A68-436E-AB53-C08325544484}">
      <dsp:nvSpPr>
        <dsp:cNvPr id="0" name=""/>
        <dsp:cNvSpPr/>
      </dsp:nvSpPr>
      <dsp:spPr>
        <a:xfrm>
          <a:off x="978" y="38155"/>
          <a:ext cx="1359819" cy="679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Консультации бухгалтера</a:t>
          </a:r>
          <a:endParaRPr lang="ru-RU" sz="1400" kern="1200" dirty="0"/>
        </a:p>
      </dsp:txBody>
      <dsp:txXfrm>
        <a:off x="20892" y="58069"/>
        <a:ext cx="1319991" cy="640081"/>
      </dsp:txXfrm>
    </dsp:sp>
    <dsp:sp modelId="{C85E51CF-15B2-485E-B800-B84126E309EC}">
      <dsp:nvSpPr>
        <dsp:cNvPr id="0" name=""/>
        <dsp:cNvSpPr/>
      </dsp:nvSpPr>
      <dsp:spPr>
        <a:xfrm>
          <a:off x="136960" y="718065"/>
          <a:ext cx="135981" cy="5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932"/>
              </a:lnTo>
              <a:lnTo>
                <a:pt x="135981" y="50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174A3-EBBE-4805-82F7-28CDBA5E5A39}">
      <dsp:nvSpPr>
        <dsp:cNvPr id="0" name=""/>
        <dsp:cNvSpPr/>
      </dsp:nvSpPr>
      <dsp:spPr>
        <a:xfrm>
          <a:off x="272942" y="888042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Финансовое планирование</a:t>
          </a:r>
          <a:endParaRPr lang="ru-RU" sz="900" b="1" kern="1200" dirty="0"/>
        </a:p>
      </dsp:txBody>
      <dsp:txXfrm>
        <a:off x="292856" y="907956"/>
        <a:ext cx="1048027" cy="640081"/>
      </dsp:txXfrm>
    </dsp:sp>
    <dsp:sp modelId="{EF72D7DF-FE7E-4E5F-AA5D-9A220F30B17B}">
      <dsp:nvSpPr>
        <dsp:cNvPr id="0" name=""/>
        <dsp:cNvSpPr/>
      </dsp:nvSpPr>
      <dsp:spPr>
        <a:xfrm>
          <a:off x="136960" y="718065"/>
          <a:ext cx="135981" cy="135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19"/>
              </a:lnTo>
              <a:lnTo>
                <a:pt x="135981" y="135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79068-1964-41E7-A862-BBDF5483CDF6}">
      <dsp:nvSpPr>
        <dsp:cNvPr id="0" name=""/>
        <dsp:cNvSpPr/>
      </dsp:nvSpPr>
      <dsp:spPr>
        <a:xfrm>
          <a:off x="272942" y="1737929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Бухгалтерский учет</a:t>
          </a:r>
          <a:endParaRPr lang="ru-RU" sz="1100" b="1" kern="1200" dirty="0"/>
        </a:p>
      </dsp:txBody>
      <dsp:txXfrm>
        <a:off x="292856" y="1757843"/>
        <a:ext cx="1048027" cy="640081"/>
      </dsp:txXfrm>
    </dsp:sp>
    <dsp:sp modelId="{72277582-6623-4FE3-A3D6-018C5C556FB8}">
      <dsp:nvSpPr>
        <dsp:cNvPr id="0" name=""/>
        <dsp:cNvSpPr/>
      </dsp:nvSpPr>
      <dsp:spPr>
        <a:xfrm>
          <a:off x="136960" y="718065"/>
          <a:ext cx="135981" cy="220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706"/>
              </a:lnTo>
              <a:lnTo>
                <a:pt x="135981" y="2209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F0740-1B6A-4504-B0D5-A8834F7D864C}">
      <dsp:nvSpPr>
        <dsp:cNvPr id="0" name=""/>
        <dsp:cNvSpPr/>
      </dsp:nvSpPr>
      <dsp:spPr>
        <a:xfrm>
          <a:off x="272942" y="2587816"/>
          <a:ext cx="1451449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Налогообложение</a:t>
          </a:r>
          <a:endParaRPr lang="ru-RU" sz="1100" b="1" kern="1200" dirty="0"/>
        </a:p>
      </dsp:txBody>
      <dsp:txXfrm>
        <a:off x="292856" y="2607730"/>
        <a:ext cx="1411621" cy="640081"/>
      </dsp:txXfrm>
    </dsp:sp>
    <dsp:sp modelId="{98D4FE47-AD15-491E-B819-FE3D69AABD63}">
      <dsp:nvSpPr>
        <dsp:cNvPr id="0" name=""/>
        <dsp:cNvSpPr/>
      </dsp:nvSpPr>
      <dsp:spPr>
        <a:xfrm>
          <a:off x="1792382" y="38155"/>
          <a:ext cx="1359819" cy="679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Консультации юриста</a:t>
          </a:r>
          <a:endParaRPr lang="ru-RU" sz="1400" kern="1200" dirty="0"/>
        </a:p>
      </dsp:txBody>
      <dsp:txXfrm>
        <a:off x="1812296" y="58069"/>
        <a:ext cx="1319991" cy="640081"/>
      </dsp:txXfrm>
    </dsp:sp>
    <dsp:sp modelId="{3FEB25FD-0BE1-4DB8-93BC-FA4D11B05B6B}">
      <dsp:nvSpPr>
        <dsp:cNvPr id="0" name=""/>
        <dsp:cNvSpPr/>
      </dsp:nvSpPr>
      <dsp:spPr>
        <a:xfrm>
          <a:off x="1928364" y="718065"/>
          <a:ext cx="135981" cy="509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932"/>
              </a:lnTo>
              <a:lnTo>
                <a:pt x="135981" y="509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D46F8-ADF4-4E94-8C9F-DE448760B7C3}">
      <dsp:nvSpPr>
        <dsp:cNvPr id="0" name=""/>
        <dsp:cNvSpPr/>
      </dsp:nvSpPr>
      <dsp:spPr>
        <a:xfrm>
          <a:off x="2064346" y="888042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Правовое сопровожден</a:t>
          </a:r>
          <a:r>
            <a:rPr lang="ru-RU" sz="900" b="1" kern="1200" dirty="0" smtClean="0"/>
            <a:t>ие</a:t>
          </a:r>
          <a:endParaRPr lang="ru-RU" sz="900" b="1" kern="1200" dirty="0"/>
        </a:p>
      </dsp:txBody>
      <dsp:txXfrm>
        <a:off x="2084260" y="907956"/>
        <a:ext cx="1048027" cy="640081"/>
      </dsp:txXfrm>
    </dsp:sp>
    <dsp:sp modelId="{20263976-0721-4F69-A21D-81E1BEA9510C}">
      <dsp:nvSpPr>
        <dsp:cNvPr id="0" name=""/>
        <dsp:cNvSpPr/>
      </dsp:nvSpPr>
      <dsp:spPr>
        <a:xfrm>
          <a:off x="1928364" y="718065"/>
          <a:ext cx="135981" cy="135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19"/>
              </a:lnTo>
              <a:lnTo>
                <a:pt x="135981" y="135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B9770-D4AA-45A1-A466-955695B14B32}">
      <dsp:nvSpPr>
        <dsp:cNvPr id="0" name=""/>
        <dsp:cNvSpPr/>
      </dsp:nvSpPr>
      <dsp:spPr>
        <a:xfrm>
          <a:off x="2064346" y="1737929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Защита прав и законных интересов</a:t>
          </a:r>
          <a:endParaRPr lang="ru-RU" sz="1100" b="1" kern="1200" dirty="0"/>
        </a:p>
      </dsp:txBody>
      <dsp:txXfrm>
        <a:off x="2084260" y="1757843"/>
        <a:ext cx="1048027" cy="640081"/>
      </dsp:txXfrm>
    </dsp:sp>
    <dsp:sp modelId="{65FAA25C-2ABB-4285-BBDB-B079BCE91928}">
      <dsp:nvSpPr>
        <dsp:cNvPr id="0" name=""/>
        <dsp:cNvSpPr/>
      </dsp:nvSpPr>
      <dsp:spPr>
        <a:xfrm>
          <a:off x="1928364" y="718065"/>
          <a:ext cx="135981" cy="220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9706"/>
              </a:lnTo>
              <a:lnTo>
                <a:pt x="135981" y="2209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602F5-7796-4595-B9EE-42B9CB8D6986}">
      <dsp:nvSpPr>
        <dsp:cNvPr id="0" name=""/>
        <dsp:cNvSpPr/>
      </dsp:nvSpPr>
      <dsp:spPr>
        <a:xfrm>
          <a:off x="2064346" y="2587816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Экспертиза документов</a:t>
          </a:r>
          <a:endParaRPr lang="ru-RU" sz="1100" b="1" kern="1200" dirty="0"/>
        </a:p>
      </dsp:txBody>
      <dsp:txXfrm>
        <a:off x="2084260" y="2607730"/>
        <a:ext cx="1048027" cy="640081"/>
      </dsp:txXfrm>
    </dsp:sp>
    <dsp:sp modelId="{9602F239-E9FE-47F7-8355-6E7DF5B3013F}">
      <dsp:nvSpPr>
        <dsp:cNvPr id="0" name=""/>
        <dsp:cNvSpPr/>
      </dsp:nvSpPr>
      <dsp:spPr>
        <a:xfrm>
          <a:off x="3492156" y="38155"/>
          <a:ext cx="1359819" cy="679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Консультации по иным вопросам</a:t>
          </a:r>
          <a:endParaRPr lang="ru-RU" sz="1400" kern="1200" dirty="0"/>
        </a:p>
      </dsp:txBody>
      <dsp:txXfrm>
        <a:off x="3512070" y="58069"/>
        <a:ext cx="1319991" cy="640081"/>
      </dsp:txXfrm>
    </dsp:sp>
    <dsp:sp modelId="{861C57BC-C517-4BEF-8DD5-403B47CCCB27}">
      <dsp:nvSpPr>
        <dsp:cNvPr id="0" name=""/>
        <dsp:cNvSpPr/>
      </dsp:nvSpPr>
      <dsp:spPr>
        <a:xfrm>
          <a:off x="3628138" y="718065"/>
          <a:ext cx="135981" cy="502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262"/>
              </a:lnTo>
              <a:lnTo>
                <a:pt x="135981" y="502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B4376-E927-4603-9C9B-90735D935BDB}">
      <dsp:nvSpPr>
        <dsp:cNvPr id="0" name=""/>
        <dsp:cNvSpPr/>
      </dsp:nvSpPr>
      <dsp:spPr>
        <a:xfrm>
          <a:off x="3764120" y="880373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Бизнес-планирование</a:t>
          </a:r>
          <a:endParaRPr lang="ru-RU" sz="1100" b="1" kern="1200" dirty="0"/>
        </a:p>
      </dsp:txBody>
      <dsp:txXfrm>
        <a:off x="3784034" y="900287"/>
        <a:ext cx="1048027" cy="640081"/>
      </dsp:txXfrm>
    </dsp:sp>
    <dsp:sp modelId="{557082EB-AF1B-4EA2-9A34-07E71BA721EE}">
      <dsp:nvSpPr>
        <dsp:cNvPr id="0" name=""/>
        <dsp:cNvSpPr/>
      </dsp:nvSpPr>
      <dsp:spPr>
        <a:xfrm>
          <a:off x="3628138" y="718065"/>
          <a:ext cx="135981" cy="135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19"/>
              </a:lnTo>
              <a:lnTo>
                <a:pt x="135981" y="135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23F74-86E4-4B28-98CE-EB802896338A}">
      <dsp:nvSpPr>
        <dsp:cNvPr id="0" name=""/>
        <dsp:cNvSpPr/>
      </dsp:nvSpPr>
      <dsp:spPr>
        <a:xfrm>
          <a:off x="3764120" y="1737929"/>
          <a:ext cx="1087855" cy="679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Маркетинговое сопровождение</a:t>
          </a:r>
          <a:endParaRPr lang="ru-RU" sz="1100" b="1" kern="1200" dirty="0"/>
        </a:p>
      </dsp:txBody>
      <dsp:txXfrm>
        <a:off x="3784034" y="1757843"/>
        <a:ext cx="1048027" cy="640081"/>
      </dsp:txXfrm>
    </dsp:sp>
    <dsp:sp modelId="{FCAA3623-33D9-4C44-BC0B-655C16B97FFC}">
      <dsp:nvSpPr>
        <dsp:cNvPr id="0" name=""/>
        <dsp:cNvSpPr/>
      </dsp:nvSpPr>
      <dsp:spPr>
        <a:xfrm>
          <a:off x="5191930" y="38155"/>
          <a:ext cx="1359819" cy="679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Консультации </a:t>
          </a:r>
          <a:br>
            <a:rPr lang="ru-RU" sz="1400" kern="1200" dirty="0" smtClean="0"/>
          </a:br>
          <a:r>
            <a:rPr lang="ru-RU" sz="1400" kern="1200" dirty="0" smtClean="0"/>
            <a:t>по мерам господдержки</a:t>
          </a:r>
          <a:endParaRPr lang="ru-RU" sz="1400" kern="1200" dirty="0"/>
        </a:p>
      </dsp:txBody>
      <dsp:txXfrm>
        <a:off x="5211844" y="58069"/>
        <a:ext cx="1319991" cy="640081"/>
      </dsp:txXfrm>
    </dsp:sp>
    <dsp:sp modelId="{05159776-3605-429C-A055-B8DC932F6C39}">
      <dsp:nvSpPr>
        <dsp:cNvPr id="0" name=""/>
        <dsp:cNvSpPr/>
      </dsp:nvSpPr>
      <dsp:spPr>
        <a:xfrm>
          <a:off x="5327912" y="718065"/>
          <a:ext cx="107186" cy="2139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056"/>
              </a:lnTo>
              <a:lnTo>
                <a:pt x="107186" y="21390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D9C85-320D-428E-ACF7-FC33A78D83D9}">
      <dsp:nvSpPr>
        <dsp:cNvPr id="0" name=""/>
        <dsp:cNvSpPr/>
      </dsp:nvSpPr>
      <dsp:spPr>
        <a:xfrm>
          <a:off x="5435099" y="2414324"/>
          <a:ext cx="1087855" cy="885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«Горячая линия» поддержки предпринимательства</a:t>
          </a:r>
          <a:endParaRPr lang="ru-RU" sz="1100" b="1" kern="1200" dirty="0"/>
        </a:p>
      </dsp:txBody>
      <dsp:txXfrm>
        <a:off x="5461037" y="2440262"/>
        <a:ext cx="1035979" cy="833719"/>
      </dsp:txXfrm>
    </dsp:sp>
    <dsp:sp modelId="{F448BE47-F74C-4CCB-8FA1-71F7474B9604}">
      <dsp:nvSpPr>
        <dsp:cNvPr id="0" name=""/>
        <dsp:cNvSpPr/>
      </dsp:nvSpPr>
      <dsp:spPr>
        <a:xfrm>
          <a:off x="5327912" y="718065"/>
          <a:ext cx="107186" cy="768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8461"/>
              </a:lnTo>
              <a:lnTo>
                <a:pt x="107186" y="768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00822-1283-46AC-BC6C-879152715014}">
      <dsp:nvSpPr>
        <dsp:cNvPr id="0" name=""/>
        <dsp:cNvSpPr/>
      </dsp:nvSpPr>
      <dsp:spPr>
        <a:xfrm>
          <a:off x="5435099" y="880223"/>
          <a:ext cx="1087855" cy="1212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Консультации по видам господдержки и общим условиям ее получения</a:t>
          </a:r>
          <a:endParaRPr lang="ru-RU" sz="1100" b="1" kern="1200" dirty="0"/>
        </a:p>
      </dsp:txBody>
      <dsp:txXfrm>
        <a:off x="5466961" y="912085"/>
        <a:ext cx="1024131" cy="114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C231-BA30-4ABB-8235-45FC457F50D4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014B-F608-4CD4-9395-0479D6376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37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0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014B-F608-4CD4-9395-0479D6376A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6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3.png"/><Relationship Id="rId7" Type="http://schemas.openxmlformats.org/officeDocument/2006/relationships/diagramData" Target="../diagrams/data2.xml"/><Relationship Id="rId12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diagramDrawing" Target="../diagrams/drawing2.xml"/><Relationship Id="rId5" Type="http://schemas.openxmlformats.org/officeDocument/2006/relationships/image" Target="../media/image2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4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Герб обл 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6" y="552506"/>
            <a:ext cx="936104" cy="13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946523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ТУЛЬСКАЯ ОБЛАСТЬ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571750"/>
            <a:ext cx="841032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</a:rPr>
              <a:t>МЕРЫ ГОСУДАРСТВЕННОЙ ПОДДЕРЖКИ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малого и среднего предпринимательства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 2017 году</a:t>
            </a:r>
          </a:p>
        </p:txBody>
      </p:sp>
    </p:spTree>
    <p:extLst>
      <p:ext uri="{BB962C8B-B14F-4D97-AF65-F5344CB8AC3E}">
        <p14:creationId xmlns:p14="http://schemas.microsoft.com/office/powerpoint/2010/main" val="27784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lum contras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6" t="1" r="16814" b="47195"/>
          <a:stretch/>
        </p:blipFill>
        <p:spPr>
          <a:xfrm>
            <a:off x="0" y="1683542"/>
            <a:ext cx="9144000" cy="34599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" y="579511"/>
            <a:ext cx="9144000" cy="9841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1535806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ИМУЩЕСТВЕННАЯ ПОДДЕРЖКА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52" y="579511"/>
            <a:ext cx="9036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anose="020B0604020202020204" pitchFamily="34" charset="0"/>
              </a:rPr>
              <a:t>Органами исполнительной власти на региональном и местном </a:t>
            </a:r>
            <a:r>
              <a:rPr lang="ru-RU" sz="1700" dirty="0">
                <a:latin typeface="Arial" panose="020B0604020202020204" pitchFamily="34" charset="0"/>
              </a:rPr>
              <a:t>уровнях </a:t>
            </a:r>
            <a:r>
              <a:rPr lang="ru-RU" sz="1700" dirty="0" smtClean="0">
                <a:latin typeface="Arial" panose="020B0604020202020204" pitchFamily="34" charset="0"/>
              </a:rPr>
              <a:t>выделяются объекты государственного и муниципального имущества, предназначенного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</a:rPr>
              <a:t>специально </a:t>
            </a:r>
            <a:r>
              <a:rPr lang="ru-RU" b="1" dirty="0">
                <a:latin typeface="Arial" panose="020B0604020202020204" pitchFamily="34" charset="0"/>
              </a:rPr>
              <a:t>для субъектов малого и среднего предпринимательства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69006" y="2187281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934" y="3686721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87207" y="2208292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Герб обл 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08" y="2276916"/>
            <a:ext cx="502446" cy="7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28" y="2351125"/>
            <a:ext cx="529805" cy="5593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6853" y="3058362"/>
            <a:ext cx="239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Тульский региональный фонд </a:t>
            </a:r>
            <a:br>
              <a:rPr lang="ru-RU" sz="1200" b="1" dirty="0" smtClean="0"/>
            </a:br>
            <a:r>
              <a:rPr lang="ru-RU" sz="1200" b="1" dirty="0" smtClean="0"/>
              <a:t>«Центр поддержки </a:t>
            </a:r>
          </a:p>
          <a:p>
            <a:pPr algn="ctr"/>
            <a:r>
              <a:rPr lang="ru-RU" sz="1200" b="1" dirty="0" smtClean="0"/>
              <a:t>предпринимательства»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3165" y="3079671"/>
            <a:ext cx="230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Комитет Тульской области </a:t>
            </a:r>
            <a:br>
              <a:rPr lang="ru-RU" sz="1200" b="1" dirty="0" smtClean="0"/>
            </a:br>
            <a:r>
              <a:rPr lang="ru-RU" sz="1200" b="1" dirty="0" smtClean="0"/>
              <a:t>по предпринимательству </a:t>
            </a:r>
            <a:br>
              <a:rPr lang="ru-RU" sz="1200" b="1" dirty="0" smtClean="0"/>
            </a:br>
            <a:r>
              <a:rPr lang="ru-RU" sz="1200" b="1" dirty="0" smtClean="0"/>
              <a:t>и потребительскому рынку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7562" y="3716269"/>
            <a:ext cx="210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b="1" u="sng" dirty="0" smtClean="0">
                <a:solidFill>
                  <a:schemeClr val="bg1"/>
                </a:solidFill>
              </a:rPr>
              <a:t>www.</a:t>
            </a:r>
            <a:r>
              <a:rPr lang="ru-RU" sz="2300" b="1" u="sng" dirty="0" smtClean="0">
                <a:solidFill>
                  <a:schemeClr val="bg1"/>
                </a:solidFill>
              </a:rPr>
              <a:t>hub71.ru</a:t>
            </a:r>
            <a:endParaRPr lang="ru-RU" sz="2300" b="1" u="sng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0975" y="3690262"/>
            <a:ext cx="3629380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96863" y="3735838"/>
            <a:ext cx="36784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sng" dirty="0" smtClean="0">
                <a:solidFill>
                  <a:schemeClr val="bg1"/>
                </a:solidFill>
              </a:rPr>
              <a:t>www.business.tularegion.ru</a:t>
            </a:r>
            <a:endParaRPr lang="ru-RU" sz="2300" b="1" u="sng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5160" y="3686721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298433" y="2212573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83119" y="3306008"/>
            <a:ext cx="2393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БИЗНЕС</a:t>
            </a:r>
            <a:r>
              <a:rPr lang="ru-RU" sz="1600" b="1" dirty="0" smtClean="0">
                <a:solidFill>
                  <a:srgbClr val="0070C0"/>
                </a:solidFill>
              </a:rPr>
              <a:t>НАВИГАТОР</a:t>
            </a:r>
            <a:r>
              <a:rPr lang="en-US" sz="1600" b="1" dirty="0" smtClean="0">
                <a:solidFill>
                  <a:srgbClr val="C00000"/>
                </a:solidFill>
              </a:rPr>
              <a:t>71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0139" y="3711143"/>
            <a:ext cx="2091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u="sng" dirty="0" smtClean="0">
                <a:solidFill>
                  <a:schemeClr val="bg1"/>
                </a:solidFill>
              </a:rPr>
              <a:t>www.bn71.ru</a:t>
            </a:r>
            <a:endParaRPr lang="ru-RU" sz="2300" b="1" u="sng" dirty="0">
              <a:solidFill>
                <a:schemeClr val="bg1"/>
              </a:solidFill>
            </a:endParaRPr>
          </a:p>
        </p:txBody>
      </p:sp>
      <p:pic>
        <p:nvPicPr>
          <p:cNvPr id="23" name="Picture 8" descr="Герб обл 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16" y="2284623"/>
            <a:ext cx="502446" cy="7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602339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Общий свод такого имущества можно найти на сайтах: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344053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Также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</a:rPr>
              <a:t>подобрать подходящий объект имущества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можно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в ближайшем отделении МФЦ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БИЗНЕС-ИНКУБАТОР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8117" y="747320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о</a:t>
            </a:r>
            <a:r>
              <a:rPr lang="ru-RU" sz="2400" dirty="0" smtClean="0"/>
              <a:t>бщая площадь </a:t>
            </a:r>
            <a:r>
              <a:rPr lang="ru-RU" sz="2400" dirty="0">
                <a:solidFill>
                  <a:srgbClr val="00B0F0"/>
                </a:solidFill>
              </a:rPr>
              <a:t>3468,9</a:t>
            </a:r>
            <a:r>
              <a:rPr lang="ru-RU" sz="2400" dirty="0"/>
              <a:t> </a:t>
            </a:r>
            <a:r>
              <a:rPr lang="ru-RU" sz="2400" dirty="0" err="1" smtClean="0"/>
              <a:t>кв.м</a:t>
            </a:r>
            <a:endParaRPr lang="ru-RU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/>
              <a:t>п</a:t>
            </a:r>
            <a:r>
              <a:rPr lang="ru-RU" sz="2400" dirty="0" smtClean="0"/>
              <a:t>олезная площадь </a:t>
            </a:r>
            <a:r>
              <a:rPr lang="ru-RU" sz="2400" dirty="0" smtClean="0">
                <a:solidFill>
                  <a:srgbClr val="00B0F0"/>
                </a:solidFill>
              </a:rPr>
              <a:t>2092,9</a:t>
            </a:r>
            <a:r>
              <a:rPr lang="ru-RU" sz="2400" dirty="0" smtClean="0"/>
              <a:t> </a:t>
            </a:r>
            <a:r>
              <a:rPr lang="ru-RU" sz="2400" dirty="0" err="1" smtClean="0"/>
              <a:t>кв.м</a:t>
            </a:r>
            <a:endParaRPr lang="ru-RU" sz="2400" dirty="0" smtClean="0"/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B0F0"/>
                </a:solidFill>
              </a:rPr>
              <a:t>43</a:t>
            </a:r>
            <a:r>
              <a:rPr lang="ru-RU" sz="2400" dirty="0" smtClean="0"/>
              <a:t> помещения для СМСП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65491" y="2931790"/>
            <a:ext cx="53938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Предоставление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площадей предпринимателям на условиях льготной аренды.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Оказание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консультационных услуг по вопросам ведения предпринимательской деятельности.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Оказание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бухгалтерских услуг.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Оказание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юридических услуг.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Проведение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образовательных тренингов и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семинаров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88" y="843558"/>
            <a:ext cx="3357078" cy="3687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9" y="1734019"/>
            <a:ext cx="2455403" cy="1841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ятиугольник 3"/>
          <p:cNvSpPr/>
          <p:nvPr/>
        </p:nvSpPr>
        <p:spPr>
          <a:xfrm flipH="1">
            <a:off x="3367791" y="2230326"/>
            <a:ext cx="5776209" cy="484632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2405" y="2191738"/>
            <a:ext cx="6224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Адрес </a:t>
            </a:r>
            <a:r>
              <a:rPr lang="ru-RU" sz="1400" b="1" dirty="0">
                <a:solidFill>
                  <a:schemeClr val="bg1"/>
                </a:solidFill>
              </a:rPr>
              <a:t>местонахождения бизнес </a:t>
            </a:r>
            <a:r>
              <a:rPr lang="ru-RU" sz="1400" b="1" dirty="0" smtClean="0">
                <a:solidFill>
                  <a:schemeClr val="bg1"/>
                </a:solidFill>
              </a:rPr>
              <a:t>–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инкубатора: </a:t>
            </a:r>
            <a:r>
              <a:rPr lang="en-US" sz="1400" b="1" dirty="0" smtClean="0">
                <a:solidFill>
                  <a:schemeClr val="bg1"/>
                </a:solidFill>
              </a:rPr>
              <a:t/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Тула</a:t>
            </a:r>
            <a:r>
              <a:rPr lang="ru-RU" sz="1400" b="1" dirty="0">
                <a:solidFill>
                  <a:schemeClr val="bg1"/>
                </a:solidFill>
              </a:rPr>
              <a:t>, ул. Кирова, д. </a:t>
            </a:r>
            <a:r>
              <a:rPr lang="ru-RU" sz="1400" b="1" dirty="0" smtClean="0">
                <a:solidFill>
                  <a:schemeClr val="bg1"/>
                </a:solidFill>
              </a:rPr>
              <a:t>135, телефон: (4872) 25-97-90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49" y="2010457"/>
            <a:ext cx="2628292" cy="175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ДОСТУП К ГОСЗАКУПКАМ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488" y="721648"/>
            <a:ext cx="8601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rgbClr val="0070C0"/>
                </a:solidFill>
              </a:rPr>
              <a:t>Одной </a:t>
            </a:r>
            <a:r>
              <a:rPr lang="ru-RU" sz="1100" dirty="0">
                <a:solidFill>
                  <a:srgbClr val="0070C0"/>
                </a:solidFill>
              </a:rPr>
              <a:t>из основных задач </a:t>
            </a:r>
            <a:r>
              <a:rPr lang="ru-RU" sz="1100" dirty="0" smtClean="0">
                <a:solidFill>
                  <a:srgbClr val="0070C0"/>
                </a:solidFill>
              </a:rPr>
              <a:t>в </a:t>
            </a:r>
            <a:r>
              <a:rPr lang="ru-RU" sz="1100" dirty="0">
                <a:solidFill>
                  <a:srgbClr val="0070C0"/>
                </a:solidFill>
              </a:rPr>
              <a:t>соответствии с Федеральным законом от 24 июля 2007 г. №209-ФЗ «О развитии малого и среднего предпринимательства в Российской Федерации» является организация мероприятий, направленных на увеличение доли закупки товаров, работ, услуг заказчиками, определяемыми Правительством Российской Федерации, у субъектов МСП в годовом объеме закупки товаров, работ, услуг, а также инновационной и высокотехнологичной продукции.</a:t>
            </a:r>
            <a:endParaRPr lang="ru-RU" sz="1100" b="0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487" y="1521202"/>
            <a:ext cx="8734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Мероприятия в целях обеспечения доступа субъектов МСП к закупкам крупнейших заказчиков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28939" y="4247561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Helvetica Neue"/>
              </a:rPr>
              <a:t>В целях повышения информированности субъектов МСП об особенностях участия в закупках </a:t>
            </a:r>
            <a:r>
              <a:rPr lang="ru-RU" sz="1000" dirty="0" smtClean="0">
                <a:solidFill>
                  <a:srgbClr val="000000"/>
                </a:solidFill>
                <a:latin typeface="Helvetica Neue"/>
              </a:rPr>
              <a:t>на регулярной основе  проводятся </a:t>
            </a:r>
            <a:r>
              <a:rPr lang="ru-RU" sz="1000" b="1" dirty="0" smtClean="0">
                <a:solidFill>
                  <a:srgbClr val="000000"/>
                </a:solidFill>
                <a:latin typeface="Helvetica Neue"/>
              </a:rPr>
              <a:t>ОБУЧАЮЩИЕ СЕМИНАРЫ 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50647" y="3884662"/>
            <a:ext cx="4161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ЗНАНИЯ</a:t>
            </a:r>
            <a:r>
              <a:rPr lang="en-US" sz="2000" b="1" dirty="0" smtClean="0">
                <a:solidFill>
                  <a:srgbClr val="0070C0"/>
                </a:solidFill>
              </a:rPr>
              <a:t> -</a:t>
            </a:r>
            <a:r>
              <a:rPr lang="ru-RU" sz="2000" b="1" dirty="0" smtClean="0">
                <a:solidFill>
                  <a:srgbClr val="0070C0"/>
                </a:solidFill>
              </a:rPr>
              <a:t> ЗАЛОГ УСПЕХА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467" t="5320" r="16753" b="13383"/>
          <a:stretch/>
        </p:blipFill>
        <p:spPr>
          <a:xfrm>
            <a:off x="6012160" y="3032664"/>
            <a:ext cx="2635050" cy="175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900593" y="2300872"/>
            <a:ext cx="2858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Helvetica Neue"/>
              </a:rPr>
              <a:t>Информация для субъектов МСП</a:t>
            </a:r>
            <a:br>
              <a:rPr lang="ru-RU" sz="10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1000" dirty="0" smtClean="0">
                <a:solidFill>
                  <a:srgbClr val="000000"/>
                </a:solidFill>
                <a:latin typeface="Helvetica Neue"/>
              </a:rPr>
              <a:t>о доступе к закупкам крупнейших заказчиков </a:t>
            </a:r>
            <a:endParaRPr lang="ru-RU" sz="1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00593" y="1918843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http://corpmsp.ru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r="6699"/>
          <a:stretch/>
        </p:blipFill>
        <p:spPr>
          <a:xfrm>
            <a:off x="-1" y="1923678"/>
            <a:ext cx="2775739" cy="3213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52" y="2717507"/>
            <a:ext cx="1315340" cy="5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8" y="3381989"/>
            <a:ext cx="2456551" cy="1624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1359" y="0"/>
            <a:ext cx="67126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КОНСУЛЬТАЦИОННАЯ ПОДДЕРЖКА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78" y="849532"/>
            <a:ext cx="716846" cy="716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00" y="851751"/>
            <a:ext cx="742141" cy="743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68" y="821477"/>
            <a:ext cx="753617" cy="7518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61" y="828695"/>
            <a:ext cx="760277" cy="758520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55340410"/>
              </p:ext>
            </p:extLst>
          </p:nvPr>
        </p:nvGraphicFramePr>
        <p:xfrm>
          <a:off x="2431359" y="1624843"/>
          <a:ext cx="6552729" cy="330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" y="194199"/>
            <a:ext cx="2102381" cy="63449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28890" y="1851670"/>
            <a:ext cx="2460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(4872) 71-62-42</a:t>
            </a:r>
          </a:p>
          <a:p>
            <a:pPr lvl="0" algn="ctr"/>
            <a:r>
              <a:rPr lang="ru-RU" sz="2000" b="1" dirty="0" smtClean="0">
                <a:solidFill>
                  <a:srgbClr val="0070C0"/>
                </a:solidFill>
              </a:rPr>
              <a:t>«ГОРЯЧАЯ ЛИНИЯ»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поддержки </a:t>
            </a:r>
            <a:br>
              <a:rPr lang="ru-RU" sz="1400" b="1" dirty="0" smtClean="0"/>
            </a:br>
            <a:r>
              <a:rPr lang="ru-RU" sz="1400" b="1" dirty="0" smtClean="0"/>
              <a:t>предпринимательства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092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9" t="34368" r="2511" b="7483"/>
          <a:stretch/>
        </p:blipFill>
        <p:spPr>
          <a:xfrm>
            <a:off x="0" y="563959"/>
            <a:ext cx="3240360" cy="4585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1359" y="0"/>
            <a:ext cx="67126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ОБРАЗОВАТЕЛЬНАЯ ПОДДЕРЖКА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" y="194199"/>
            <a:ext cx="2102381" cy="63449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39440" y="1259350"/>
            <a:ext cx="53419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ctr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ПОЖАРНАЯ БЕЗОПАСНОСТЬ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ОХРАНА ТРУДА</a:t>
            </a:r>
            <a:endParaRPr lang="en-US" sz="1600" dirty="0" smtClean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ОСНОВЫ ПРЕДПРИНИМАТЕЛЬСКОЙ ДЕЯТЕЛЬНОСТИ </a:t>
            </a:r>
            <a:endParaRPr lang="en-US" sz="16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1С БУХГАЛТЕРИЯ</a:t>
            </a:r>
            <a:endParaRPr lang="ru-RU" sz="1600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39440" y="721648"/>
            <a:ext cx="5281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В 2017 году Центр поддержки предпринимательства проводит следующие программы обучения:</a:t>
            </a:r>
            <a:endParaRPr lang="ru-RU" sz="1300" b="1" i="0" dirty="0"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51664" y="3327722"/>
            <a:ext cx="528103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Обучение по программам Корпорации МСП:</a:t>
            </a:r>
            <a:endParaRPr lang="ru-RU" sz="1300" b="1" i="0" dirty="0"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3089314"/>
            <a:ext cx="545062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607" y="2793036"/>
            <a:ext cx="1249616" cy="56846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539439" y="3452679"/>
            <a:ext cx="5341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ctr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АЗБУКА ПРЕДПРИНИМАТЕЛЯ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ШКОЛА ПРЕДПРИНИМАТЕЛЬСТВА</a:t>
            </a:r>
            <a:endParaRPr lang="ru-RU" sz="1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МАМА - ПРЕДПРИНИМАТЕЛЬ</a:t>
            </a:r>
            <a:endParaRPr lang="en-US" sz="1600" b="1" dirty="0" smtClean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62" y="506741"/>
            <a:ext cx="3335236" cy="250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ЦЕНТР ПОДДЕРЖКИ ЭКСПОРТА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919" y="813919"/>
            <a:ext cx="5450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консультации</a:t>
            </a:r>
            <a:r>
              <a:rPr lang="ru-RU" sz="1400" dirty="0" smtClean="0"/>
              <a:t> </a:t>
            </a:r>
            <a:r>
              <a:rPr lang="ru-RU" sz="1400" dirty="0"/>
              <a:t>по внешнеэкономической деятельности;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участие</a:t>
            </a:r>
            <a:r>
              <a:rPr lang="ru-RU" sz="1400" dirty="0" smtClean="0"/>
              <a:t> </a:t>
            </a:r>
            <a:r>
              <a:rPr lang="ru-RU" sz="1400" dirty="0"/>
              <a:t>в международных и межрегиональных мероприятиях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поиску партнеров;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организация</a:t>
            </a:r>
            <a:r>
              <a:rPr lang="ru-RU" sz="1400" dirty="0" smtClean="0"/>
              <a:t> </a:t>
            </a:r>
            <a:r>
              <a:rPr lang="ru-RU" sz="1400" dirty="0"/>
              <a:t>участия в </a:t>
            </a:r>
            <a:r>
              <a:rPr lang="ru-RU" sz="1400" dirty="0" err="1" smtClean="0"/>
              <a:t>выставочно</a:t>
            </a:r>
            <a:r>
              <a:rPr lang="ru-RU" sz="1400" dirty="0" smtClean="0"/>
              <a:t>-ярмарочных</a:t>
            </a:r>
            <a:r>
              <a:rPr lang="en-US" sz="1400" dirty="0" smtClean="0"/>
              <a:t> </a:t>
            </a:r>
            <a:r>
              <a:rPr lang="ru-RU" sz="1400" dirty="0" smtClean="0"/>
              <a:t>мероприятиях </a:t>
            </a:r>
            <a:r>
              <a:rPr lang="ru-RU" sz="1400" dirty="0"/>
              <a:t>на территории Российской Федерации и за рубежом;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0070C0"/>
                </a:solidFill>
              </a:rPr>
              <a:t>проведение</a:t>
            </a:r>
            <a:r>
              <a:rPr lang="ru-RU" sz="1400" dirty="0" smtClean="0"/>
              <a:t> </a:t>
            </a:r>
            <a:r>
              <a:rPr lang="ru-RU" sz="1400" dirty="0"/>
              <a:t>маркетинговых исследований по выводу конкретного продукта на иностранный рынок.</a:t>
            </a:r>
          </a:p>
          <a:p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96919" y="2845244"/>
            <a:ext cx="8648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С 2017 </a:t>
            </a:r>
            <a:r>
              <a:rPr lang="ru-RU" b="1" dirty="0">
                <a:solidFill>
                  <a:srgbClr val="0070C0"/>
                </a:solidFill>
              </a:rPr>
              <a:t>года предприниматели смогут получить такую поддержку как: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создание</a:t>
            </a:r>
            <a:r>
              <a:rPr lang="ru-RU" dirty="0" smtClean="0"/>
              <a:t> </a:t>
            </a:r>
            <a:r>
              <a:rPr lang="ru-RU" dirty="0"/>
              <a:t>на иностранном языке или модернизация существующего сайта;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содействие</a:t>
            </a:r>
            <a:r>
              <a:rPr lang="ru-RU" dirty="0" smtClean="0"/>
              <a:t> </a:t>
            </a:r>
            <a:r>
              <a:rPr lang="ru-RU" dirty="0"/>
              <a:t>в формировании и продвижении экспортного и соответствующего инвестиционного предложения, в том числе в подготовке, переводе на иностранные языки презентационных и других материалов в электронном и печатном виде;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70C0"/>
                </a:solidFill>
              </a:rPr>
              <a:t>оплата</a:t>
            </a:r>
            <a:r>
              <a:rPr lang="ru-RU" dirty="0" smtClean="0"/>
              <a:t> </a:t>
            </a:r>
            <a:r>
              <a:rPr lang="ru-RU" dirty="0"/>
              <a:t>затрат на международную сертификацию продукции.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048">
            <a:off x="346257" y="2759920"/>
            <a:ext cx="883922" cy="5425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r="589" b="26015"/>
          <a:stretch/>
        </p:blipFill>
        <p:spPr>
          <a:xfrm>
            <a:off x="-36512" y="0"/>
            <a:ext cx="9174234" cy="5143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51520" y="843558"/>
            <a:ext cx="77260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Экспресс оценка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Антикризисный консалтинг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Технический аудит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Программа модернизации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Маркетинговые услуги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Патентные услуги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+mj-lt"/>
              </a:rPr>
              <a:t>Прочие инженерно-исследовательские услуги</a:t>
            </a:r>
          </a:p>
          <a:p>
            <a:pPr marL="342900" indent="-342900">
              <a:buClr>
                <a:schemeClr val="tx1"/>
              </a:buClr>
              <a:buFont typeface="Arial" pitchFamily="34" charset="0"/>
              <a:buChar char="•"/>
            </a:pPr>
            <a:endParaRPr lang="ru-RU" sz="2800" dirty="0" smtClean="0"/>
          </a:p>
          <a:p>
            <a:pPr>
              <a:buClr>
                <a:schemeClr val="tx1"/>
              </a:buClr>
            </a:pPr>
            <a:endParaRPr lang="ru-RU" sz="2800" dirty="0" smtClean="0"/>
          </a:p>
        </p:txBody>
      </p:sp>
      <p:pic>
        <p:nvPicPr>
          <p:cNvPr id="18" name="Picture 3" descr="C:\Users\admin\Desktop\i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9582"/>
            <a:ext cx="3452234" cy="2301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-21341" y="0"/>
            <a:ext cx="91653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3968" y="152497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ИНЖИНИРИНГОВЫЙ ЦЕНТР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5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341" y="0"/>
            <a:ext cx="9165341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3968" y="152497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ПОПУЛЯРИЗАЦИЯ БИЗНЕСА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9" y="723411"/>
            <a:ext cx="2626775" cy="175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0547" y="2433199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-apple-system"/>
              </a:rPr>
              <a:t>ПРАЗДНОВАНИЕ ДНЯ ПРЕДПРИНИМАТЕЛЬСТВА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r="18341" b="25895"/>
          <a:stretch/>
        </p:blipFill>
        <p:spPr>
          <a:xfrm>
            <a:off x="3295635" y="696011"/>
            <a:ext cx="2459398" cy="165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08434" y="2439049"/>
            <a:ext cx="3335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-apple-system"/>
              </a:rPr>
              <a:t>ИЗДАНИЕ ЛЕТОПИСИ ТУЛЬСКОГО ПРЕДПРИНИМАТЕЛЬСТВА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6244244" y="782744"/>
            <a:ext cx="2606301" cy="160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87632" y="2433199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-apple-system"/>
              </a:rPr>
              <a:t>ЕЖЕГОДНЫЙ КОНКУРС</a:t>
            </a:r>
            <a:br>
              <a:rPr lang="ru-RU" sz="1400" b="1" dirty="0" smtClean="0">
                <a:solidFill>
                  <a:srgbClr val="C00000"/>
                </a:solidFill>
                <a:latin typeface="-apple-system"/>
              </a:rPr>
            </a:br>
            <a:r>
              <a:rPr lang="ru-RU" sz="1400" b="1" dirty="0" smtClean="0">
                <a:solidFill>
                  <a:srgbClr val="C00000"/>
                </a:solidFill>
                <a:latin typeface="-apple-system"/>
              </a:rPr>
              <a:t>БИЗНЕС-ТРИУМФ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62311" y="4639952"/>
            <a:ext cx="2678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-apple-system"/>
              </a:rPr>
              <a:t>ПРОВЕДЕНИЕ ФОРУМОВ 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47" y="3027042"/>
            <a:ext cx="2480063" cy="165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50547" y="4642361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-apple-system"/>
              </a:rPr>
              <a:t>ВОВЛЕЧЕНИЕ МОЛОДЕЖИ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6" y="3113079"/>
            <a:ext cx="2708323" cy="1523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2"/>
          <a:stretch/>
        </p:blipFill>
        <p:spPr>
          <a:xfrm>
            <a:off x="6281037" y="3030766"/>
            <a:ext cx="2561481" cy="1364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244244" y="4424509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-apple-system"/>
              </a:rPr>
              <a:t>КОНКУРС МОЛОДЕЖНЫХ БИЗНЕС-ПРОЕКТОВ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-20538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123478"/>
            <a:ext cx="982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МФЦ для бизнеса               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+mj-lt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олее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100 услуг для юридических лиц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и предпринимателей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!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r"/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21675"/>
            <a:ext cx="88204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0000"/>
                </a:solidFill>
                <a:latin typeface="-apple-system"/>
              </a:rPr>
              <a:t>Узнайте больше по бесплатному номеру: </a:t>
            </a:r>
            <a:r>
              <a:rPr lang="ru-RU" sz="2300" b="1" dirty="0">
                <a:solidFill>
                  <a:srgbClr val="C00000"/>
                </a:solidFill>
                <a:latin typeface="-apple-system"/>
              </a:rPr>
              <a:t>8-800-450-00-71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1535" y="151272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-apple-system"/>
              </a:rPr>
              <a:t>БИЗНЕС МФЦ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84512"/>
            <a:ext cx="1955122" cy="7978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11535" y="2159057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-apple-system"/>
              </a:rPr>
              <a:t>Адреса: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ул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Октябрьская, д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.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47, 2 этаж 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ул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. Кирова, д.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135 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 </a:t>
            </a:r>
            <a:endParaRPr lang="ru-RU" sz="1200" dirty="0"/>
          </a:p>
          <a:p>
            <a:pPr>
              <a:buClr>
                <a:srgbClr val="0070C0"/>
              </a:buClr>
            </a:pPr>
            <a:r>
              <a:rPr lang="ru-RU" sz="1200" b="1" dirty="0" smtClean="0">
                <a:solidFill>
                  <a:srgbClr val="0070C0"/>
                </a:solidFill>
                <a:latin typeface="-apple-system"/>
              </a:rPr>
              <a:t>Время работы: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-apple-system"/>
              </a:rPr>
            </a:br>
            <a:r>
              <a:rPr lang="ru-RU" sz="1200" dirty="0" err="1" smtClean="0">
                <a:solidFill>
                  <a:srgbClr val="000000"/>
                </a:solidFill>
                <a:latin typeface="-apple-system"/>
              </a:rPr>
              <a:t>пн-пт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с 09:00 до </a:t>
            </a:r>
            <a:r>
              <a:rPr lang="ru-RU" sz="1200" dirty="0" smtClean="0">
                <a:solidFill>
                  <a:srgbClr val="000000"/>
                </a:solidFill>
                <a:latin typeface="-apple-system"/>
              </a:rPr>
              <a:t>18:00</a:t>
            </a:r>
            <a:endParaRPr lang="en-US" sz="1200" dirty="0" smtClean="0">
              <a:solidFill>
                <a:srgbClr val="000000"/>
              </a:solidFill>
              <a:latin typeface="-apple-system"/>
            </a:endParaRPr>
          </a:p>
          <a:p>
            <a:pPr>
              <a:buClr>
                <a:srgbClr val="0070C0"/>
              </a:buClr>
            </a:pPr>
            <a:endParaRPr lang="en-US" sz="12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6 БИЗНЕС ОКОН: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ru-RU" sz="1200" dirty="0"/>
              <a:t> </a:t>
            </a:r>
            <a:r>
              <a:rPr lang="ru-RU" sz="1200" b="1" dirty="0" err="1"/>
              <a:t>г.Новомосковск</a:t>
            </a:r>
            <a:r>
              <a:rPr lang="ru-RU" sz="1200" b="1" dirty="0"/>
              <a:t>, </a:t>
            </a:r>
            <a:r>
              <a:rPr lang="ru-RU" sz="1200" dirty="0" err="1"/>
              <a:t>ул.Московская</a:t>
            </a:r>
            <a:r>
              <a:rPr lang="ru-RU" sz="1200" dirty="0"/>
              <a:t>, д.7 – 2 окна;</a:t>
            </a:r>
          </a:p>
          <a:p>
            <a:r>
              <a:rPr lang="ru-RU" sz="1200" b="1" dirty="0"/>
              <a:t> </a:t>
            </a:r>
            <a:r>
              <a:rPr lang="ru-RU" sz="1200" b="1" dirty="0" err="1"/>
              <a:t>г.Алексин</a:t>
            </a:r>
            <a:r>
              <a:rPr lang="ru-RU" sz="1200" b="1" dirty="0"/>
              <a:t>, </a:t>
            </a:r>
            <a:r>
              <a:rPr lang="ru-RU" sz="1200" dirty="0" err="1"/>
              <a:t>ул.Ленина</a:t>
            </a:r>
            <a:r>
              <a:rPr lang="ru-RU" sz="1200" dirty="0"/>
              <a:t>, д.8 – 2 окна;</a:t>
            </a:r>
          </a:p>
          <a:p>
            <a:r>
              <a:rPr lang="ru-RU" sz="1200" dirty="0"/>
              <a:t> </a:t>
            </a:r>
            <a:r>
              <a:rPr lang="ru-RU" sz="1200" b="1" dirty="0" err="1"/>
              <a:t>г.Богородицк</a:t>
            </a:r>
            <a:r>
              <a:rPr lang="ru-RU" sz="1200" b="1" dirty="0"/>
              <a:t>, </a:t>
            </a:r>
            <a:r>
              <a:rPr lang="ru-RU" sz="1200" dirty="0" err="1"/>
              <a:t>ул.Пролетарская</a:t>
            </a:r>
            <a:r>
              <a:rPr lang="ru-RU" sz="1200" dirty="0"/>
              <a:t>, д.66 – 1 окно;</a:t>
            </a:r>
          </a:p>
          <a:p>
            <a:r>
              <a:rPr lang="ru-RU" sz="1200" dirty="0"/>
              <a:t> </a:t>
            </a:r>
            <a:r>
              <a:rPr lang="ru-RU" sz="1200" b="1" dirty="0" err="1"/>
              <a:t>г.Кимовск</a:t>
            </a:r>
            <a:r>
              <a:rPr lang="ru-RU" sz="1200" b="1" dirty="0"/>
              <a:t>, </a:t>
            </a:r>
            <a:r>
              <a:rPr lang="ru-RU" sz="1200" dirty="0" err="1"/>
              <a:t>ул.Павлова</a:t>
            </a:r>
            <a:r>
              <a:rPr lang="ru-RU" sz="1200" dirty="0"/>
              <a:t>, д.19 – 1 окно.</a:t>
            </a:r>
          </a:p>
          <a:p>
            <a:pPr>
              <a:buClr>
                <a:srgbClr val="0070C0"/>
              </a:buClr>
            </a:pP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3"/>
          <a:stretch/>
        </p:blipFill>
        <p:spPr>
          <a:xfrm>
            <a:off x="-225645" y="797004"/>
            <a:ext cx="4797646" cy="38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657964" y="940288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5586" y="2499742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370109" y="3261370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Герб обл пол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" y="1011214"/>
            <a:ext cx="502446" cy="7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30" y="3441696"/>
            <a:ext cx="529805" cy="55936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0565" y="4194853"/>
            <a:ext cx="239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Тульский региональный фонд </a:t>
            </a:r>
            <a:br>
              <a:rPr lang="ru-RU" sz="1200" b="1" dirty="0" smtClean="0"/>
            </a:br>
            <a:r>
              <a:rPr lang="ru-RU" sz="1200" b="1" dirty="0" smtClean="0"/>
              <a:t>«Центр поддержки </a:t>
            </a:r>
          </a:p>
          <a:p>
            <a:pPr algn="ctr"/>
            <a:r>
              <a:rPr lang="ru-RU" sz="1200" b="1" dirty="0" smtClean="0"/>
              <a:t>предпринимательства»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578704" y="1029122"/>
            <a:ext cx="2309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Комитет Тульской области </a:t>
            </a:r>
            <a:br>
              <a:rPr lang="ru-RU" sz="1400" b="1" dirty="0" smtClean="0"/>
            </a:br>
            <a:r>
              <a:rPr lang="ru-RU" sz="1400" b="1" dirty="0" smtClean="0"/>
              <a:t>по предпринимательству </a:t>
            </a:r>
            <a:br>
              <a:rPr lang="ru-RU" sz="1400" b="1" dirty="0" smtClean="0"/>
            </a:br>
            <a:r>
              <a:rPr lang="ru-RU" sz="1400" b="1" dirty="0" smtClean="0"/>
              <a:t>и потребительскому рынку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9219" y="2499742"/>
            <a:ext cx="210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</a:t>
            </a:r>
            <a:r>
              <a:rPr lang="ru-RU" sz="2400" b="1" u="sng" dirty="0" smtClean="0">
                <a:solidFill>
                  <a:schemeClr val="bg1"/>
                </a:solidFill>
              </a:rPr>
              <a:t>hub71.ru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3528" y="267494"/>
            <a:ext cx="3744416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10001" y="330532"/>
            <a:ext cx="36784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sng" dirty="0" smtClean="0">
                <a:solidFill>
                  <a:schemeClr val="bg1"/>
                </a:solidFill>
              </a:rPr>
              <a:t>www.business.tularegion.ru</a:t>
            </a:r>
            <a:endParaRPr lang="ru-RU" sz="2300" b="1" u="sng" dirty="0">
              <a:solidFill>
                <a:schemeClr val="bg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25572" y="2499742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970095" y="3261370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10551" y="4194853"/>
            <a:ext cx="2393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Бизнес </a:t>
            </a:r>
          </a:p>
          <a:p>
            <a:pPr algn="ctr"/>
            <a:r>
              <a:rPr lang="ru-RU" sz="1200" b="1" dirty="0" smtClean="0"/>
              <a:t>навигатор МСП</a:t>
            </a:r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2499742"/>
            <a:ext cx="2068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www.smbn.ru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3054" r="67641" b="23053"/>
          <a:stretch/>
        </p:blipFill>
        <p:spPr>
          <a:xfrm>
            <a:off x="7182728" y="3466837"/>
            <a:ext cx="494940" cy="509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370101" y="-28613"/>
            <a:ext cx="4763165" cy="1814766"/>
          </a:xfrm>
          <a:prstGeom prst="rect">
            <a:avLst/>
          </a:prstGeom>
        </p:spPr>
      </p:pic>
      <p:sp>
        <p:nvSpPr>
          <p:cNvPr id="49" name="Скругленный прямоугольник 48"/>
          <p:cNvSpPr/>
          <p:nvPr/>
        </p:nvSpPr>
        <p:spPr>
          <a:xfrm>
            <a:off x="3537576" y="2499742"/>
            <a:ext cx="2186959" cy="5374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182099" y="3261370"/>
            <a:ext cx="888849" cy="88884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438954" y="4317673"/>
            <a:ext cx="23936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БИЗНЕС</a:t>
            </a:r>
            <a:r>
              <a:rPr lang="ru-RU" sz="1600" b="1" dirty="0" smtClean="0">
                <a:solidFill>
                  <a:srgbClr val="0070C0"/>
                </a:solidFill>
              </a:rPr>
              <a:t>НАВИГАТОР</a:t>
            </a:r>
            <a:r>
              <a:rPr lang="en-US" sz="1600" b="1" dirty="0" smtClean="0">
                <a:solidFill>
                  <a:srgbClr val="C00000"/>
                </a:solidFill>
              </a:rPr>
              <a:t>71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58083" y="2499742"/>
            <a:ext cx="1936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www.bn71.ru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pic>
        <p:nvPicPr>
          <p:cNvPr id="54" name="Picture 8" descr="Герб обл пол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7" y="3317243"/>
            <a:ext cx="502446" cy="70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670778" y="4053393"/>
            <a:ext cx="2980800" cy="354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70778" y="3689729"/>
            <a:ext cx="2980800" cy="35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70778" y="3363838"/>
            <a:ext cx="2982394" cy="312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486309" y="811295"/>
            <a:ext cx="1589878" cy="158987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61516" y="811295"/>
            <a:ext cx="1589878" cy="1589878"/>
          </a:xfrm>
          <a:prstGeom prst="ellipse">
            <a:avLst/>
          </a:prstGeom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421716" y="811295"/>
            <a:ext cx="1589878" cy="1589878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Герб обл пол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17" y="980064"/>
            <a:ext cx="762496" cy="107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6780" y="137409"/>
            <a:ext cx="40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ИНФРАСТРУКТУРА ПОДДЕРЖКИ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6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8" y="980603"/>
            <a:ext cx="1424313" cy="12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3" y="1106430"/>
            <a:ext cx="947660" cy="100053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75731" y="2413371"/>
            <a:ext cx="239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Тульский региональный фонд </a:t>
            </a:r>
            <a:br>
              <a:rPr lang="ru-RU" sz="1200" b="1" dirty="0" smtClean="0"/>
            </a:br>
            <a:r>
              <a:rPr lang="ru-RU" sz="1200" b="1" dirty="0" smtClean="0"/>
              <a:t>«Центр поддержки </a:t>
            </a:r>
          </a:p>
          <a:p>
            <a:pPr algn="ctr"/>
            <a:r>
              <a:rPr lang="ru-RU" sz="1200" b="1" dirty="0" smtClean="0"/>
              <a:t>предпринимательства»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612347" y="2355726"/>
            <a:ext cx="230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Комитет Тульской области </a:t>
            </a:r>
            <a:br>
              <a:rPr lang="ru-RU" sz="1200" b="1" dirty="0" smtClean="0"/>
            </a:br>
            <a:r>
              <a:rPr lang="ru-RU" sz="1200" b="1" dirty="0" smtClean="0"/>
              <a:t>по предпринимательству </a:t>
            </a:r>
            <a:br>
              <a:rPr lang="ru-RU" sz="1200" b="1" dirty="0" smtClean="0"/>
            </a:br>
            <a:r>
              <a:rPr lang="ru-RU" sz="1200" b="1" dirty="0" smtClean="0"/>
              <a:t>и потребительскому рынку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061677" y="2355726"/>
            <a:ext cx="2309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+mj-lt"/>
              </a:rPr>
              <a:t>Микрокредитная</a:t>
            </a:r>
            <a:r>
              <a:rPr lang="ru-RU" sz="1200" b="1" dirty="0">
                <a:latin typeface="+mj-lt"/>
              </a:rPr>
              <a:t> компания Тульский областной фонд поддержки малого предпринимательства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78466" y="3219822"/>
            <a:ext cx="230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Тульский областной гарантийный фонд</a:t>
            </a:r>
            <a:endParaRPr lang="ru-RU" sz="1200" b="1" dirty="0">
              <a:latin typeface="+mj-lt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205693" y="3219822"/>
            <a:ext cx="20162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56455" y="2931790"/>
            <a:ext cx="0" cy="578205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156350" y="3579862"/>
            <a:ext cx="1223162" cy="1223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625054" y="3982075"/>
            <a:ext cx="230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Муниципальные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фонды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245253" y="3042617"/>
            <a:ext cx="0" cy="190435"/>
          </a:xfrm>
          <a:prstGeom prst="line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965148" y="4098929"/>
            <a:ext cx="2393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Бизнес - инкубатор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965148" y="3738448"/>
            <a:ext cx="2393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Инжиниринговый центр</a:t>
            </a:r>
            <a:endParaRPr lang="ru-RU" sz="1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03724" y="3399204"/>
            <a:ext cx="23936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Центр поддержки экспорта</a:t>
            </a:r>
            <a:endParaRPr lang="ru-RU" sz="1200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70779" y="3291830"/>
            <a:ext cx="298239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181357" y="1563638"/>
            <a:ext cx="6480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30305" y="1563638"/>
            <a:ext cx="6480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2926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" y="3075806"/>
            <a:ext cx="1719132" cy="1719132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727176" y="0"/>
            <a:ext cx="7416824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944" y="137409"/>
            <a:ext cx="491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ФИНАНСОВАЯ ПОДДЕРЖКА. МИКРОЗАЙМЫ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503" y="123119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>
                <a:latin typeface="+mj-lt"/>
              </a:rPr>
              <a:t>Микрокредитная</a:t>
            </a:r>
            <a:r>
              <a:rPr lang="ru-RU" sz="900" b="1" dirty="0">
                <a:latin typeface="+mj-lt"/>
              </a:rPr>
              <a:t> компания Тульский областной фонд поддержки малого предпринимательства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2444" y="2624150"/>
            <a:ext cx="7416824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Быстрое рассмотрение заявок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дополнительных комиссий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график погашения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наличие залога и/или поручительства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8340"/>
            <a:ext cx="1325738" cy="11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19" y="644149"/>
            <a:ext cx="7418251" cy="13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2926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37" y="3750657"/>
            <a:ext cx="2528463" cy="1415939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727176" y="0"/>
            <a:ext cx="7416824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67944" y="137409"/>
            <a:ext cx="491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ПОРУЧИТЕЛЬСТВА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911" y="1056642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Тульский областной гарантийный фонд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3456" t="33087" r="42516" b="55949"/>
          <a:stretch/>
        </p:blipFill>
        <p:spPr>
          <a:xfrm>
            <a:off x="1727176" y="579511"/>
            <a:ext cx="7416824" cy="1344167"/>
          </a:xfrm>
          <a:prstGeom prst="rect">
            <a:avLst/>
          </a:prstGeom>
        </p:spPr>
      </p:pic>
      <p:pic>
        <p:nvPicPr>
          <p:cNvPr id="26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8340"/>
            <a:ext cx="1325738" cy="11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8855" y="2820198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Шаг 1</a:t>
            </a:r>
            <a:r>
              <a:rPr lang="ru-RU" sz="2000" dirty="0"/>
              <a:t> </a:t>
            </a:r>
            <a:r>
              <a:rPr lang="ru-RU" sz="2000" dirty="0" smtClean="0"/>
              <a:t>- Обращение </a:t>
            </a:r>
            <a:r>
              <a:rPr lang="ru-RU" sz="2000" dirty="0"/>
              <a:t>в финансовую организацию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2</a:t>
            </a:r>
            <a:r>
              <a:rPr lang="ru-RU" sz="2000" dirty="0"/>
              <a:t> </a:t>
            </a:r>
            <a:r>
              <a:rPr lang="ru-RU" sz="2000" dirty="0" smtClean="0"/>
              <a:t>- Рассмотрение </a:t>
            </a:r>
            <a:r>
              <a:rPr lang="ru-RU" sz="2000" dirty="0"/>
              <a:t>и принятие решение о кредитовании банком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3</a:t>
            </a:r>
            <a:r>
              <a:rPr lang="ru-RU" sz="2000" dirty="0"/>
              <a:t> </a:t>
            </a:r>
            <a:r>
              <a:rPr lang="ru-RU" sz="2000" dirty="0" smtClean="0"/>
              <a:t>- Направление банковской заявки </a:t>
            </a:r>
            <a:r>
              <a:rPr lang="ru-RU" sz="2000" dirty="0"/>
              <a:t>на поручительство в Фонд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4</a:t>
            </a:r>
            <a:r>
              <a:rPr lang="ru-RU" sz="2000" dirty="0"/>
              <a:t> </a:t>
            </a:r>
            <a:r>
              <a:rPr lang="ru-RU" sz="2000" dirty="0" smtClean="0"/>
              <a:t>- Рассмотрение заявки </a:t>
            </a:r>
            <a:r>
              <a:rPr lang="ru-RU" sz="2000" dirty="0"/>
              <a:t>Фондом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5</a:t>
            </a:r>
            <a:r>
              <a:rPr lang="ru-RU" sz="2000" dirty="0"/>
              <a:t> </a:t>
            </a:r>
            <a:r>
              <a:rPr lang="ru-RU" sz="2000" dirty="0" smtClean="0"/>
              <a:t>- Заключение </a:t>
            </a:r>
            <a:r>
              <a:rPr lang="ru-RU" sz="2000" dirty="0"/>
              <a:t>договора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Шаг </a:t>
            </a:r>
            <a:r>
              <a:rPr lang="ru-RU" sz="2000" b="1" dirty="0" smtClean="0">
                <a:solidFill>
                  <a:srgbClr val="00B050"/>
                </a:solidFill>
              </a:rPr>
              <a:t>6</a:t>
            </a:r>
            <a:r>
              <a:rPr lang="ru-RU" sz="2000" dirty="0"/>
              <a:t> </a:t>
            </a:r>
            <a:r>
              <a:rPr lang="ru-RU" sz="2000" dirty="0" smtClean="0"/>
              <a:t>- Получение </a:t>
            </a:r>
            <a:r>
              <a:rPr lang="ru-RU" sz="2000" dirty="0"/>
              <a:t>кредита</a:t>
            </a:r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22537" t="31736" r="37857" b="55478"/>
          <a:stretch/>
        </p:blipFill>
        <p:spPr>
          <a:xfrm>
            <a:off x="1727176" y="579511"/>
            <a:ext cx="7402092" cy="13441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1034" y="2241579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шагов</a:t>
            </a:r>
            <a:r>
              <a:rPr lang="ru-RU" sz="3200" dirty="0" smtClean="0"/>
              <a:t> </a:t>
            </a:r>
            <a:r>
              <a:rPr lang="ru-RU" sz="3200" dirty="0"/>
              <a:t>к получению поручительства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3775" y="1550200"/>
            <a:ext cx="850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05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2964" y="1932381"/>
            <a:ext cx="5904656" cy="3043356"/>
          </a:xfrm>
          <a:prstGeom prst="roundRect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37409"/>
            <a:ext cx="477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«ПРОГРАММА 6,5». Ключевые </a:t>
            </a:r>
            <a:r>
              <a:rPr lang="ru-RU" b="1" i="1" dirty="0" smtClean="0">
                <a:solidFill>
                  <a:schemeClr val="bg1"/>
                </a:solidFill>
              </a:rPr>
              <a:t>условия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7554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+mj-lt"/>
              </a:rPr>
              <a:t>Программа </a:t>
            </a:r>
            <a:r>
              <a:rPr lang="ru-RU" b="1" dirty="0">
                <a:solidFill>
                  <a:srgbClr val="0070C0"/>
                </a:solidFill>
              </a:rPr>
              <a:t>АО «</a:t>
            </a:r>
            <a:r>
              <a:rPr lang="ru-RU" b="1" dirty="0" smtClean="0">
                <a:solidFill>
                  <a:srgbClr val="0070C0"/>
                </a:solidFill>
              </a:rPr>
              <a:t>Федеральная корпорация </a:t>
            </a:r>
            <a:r>
              <a:rPr lang="ru-RU" b="1" dirty="0">
                <a:solidFill>
                  <a:srgbClr val="0070C0"/>
                </a:solidFill>
              </a:rPr>
              <a:t>по развитию малого и среднего предпринимательства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стимулирования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кредитования субъектов малого и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среднего предпринимательства ПРОГРАММА 6,5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752" y="1975054"/>
            <a:ext cx="249487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</a:rPr>
              <a:t>Процентная ставка: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10,6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%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субъектов малого предпринимательства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9,6%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для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субъектов среднего предпринимательства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или для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лизинговых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компаний</a:t>
            </a:r>
          </a:p>
          <a:p>
            <a:endParaRPr lang="ru-RU" sz="9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Размер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кредита: </a:t>
            </a:r>
            <a:endParaRPr lang="ru-RU" sz="1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</a:rPr>
              <a:t>от </a:t>
            </a:r>
            <a:r>
              <a:rPr lang="ru-RU" sz="9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5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млн рублей 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</a:rPr>
              <a:t>до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1 млрд рублей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(общий кредитный лимит на заемщика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900" dirty="0" smtClean="0">
                <a:solidFill>
                  <a:srgbClr val="0070C0"/>
                </a:solidFill>
                <a:latin typeface="Arial" panose="020B0604020202020204" pitchFamily="34" charset="0"/>
              </a:rPr>
              <a:t>до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4 млрд рублей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endParaRPr lang="ru-RU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• Срок фондирования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пониженной (по сравнению со среднерыночным уровнем) процентной ставкой </a:t>
            </a:r>
            <a:r>
              <a:rPr lang="ru-RU" sz="900" dirty="0">
                <a:solidFill>
                  <a:srgbClr val="0070C0"/>
                </a:solidFill>
                <a:latin typeface="Arial" panose="020B0604020202020204" pitchFamily="34" charset="0"/>
              </a:rPr>
              <a:t>-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</a:rPr>
              <a:t>до 3 лет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</a:rPr>
              <a:t>(срок кредита может превышать срок фондирования с пониженной ставкой)</a:t>
            </a:r>
          </a:p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752" y="1551835"/>
            <a:ext cx="869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В рамках </a:t>
            </a:r>
            <a:r>
              <a:rPr lang="ru-RU" sz="1400" b="1" dirty="0" smtClean="0">
                <a:solidFill>
                  <a:srgbClr val="FF0000"/>
                </a:solidFill>
              </a:rPr>
              <a:t>«Программы 6,5» </a:t>
            </a:r>
            <a:r>
              <a:rPr lang="ru-RU" sz="1400" dirty="0">
                <a:solidFill>
                  <a:srgbClr val="FF0000"/>
                </a:solidFill>
              </a:rPr>
              <a:t>Корпорация заключила генеральные </a:t>
            </a:r>
            <a:r>
              <a:rPr lang="ru-RU" sz="1400" dirty="0" smtClean="0">
                <a:solidFill>
                  <a:srgbClr val="FF0000"/>
                </a:solidFill>
              </a:rPr>
              <a:t>соглашения </a:t>
            </a:r>
            <a:r>
              <a:rPr lang="ru-RU" sz="1400" b="1" dirty="0" smtClean="0">
                <a:solidFill>
                  <a:srgbClr val="FF0000"/>
                </a:solidFill>
              </a:rPr>
              <a:t>с 32 </a:t>
            </a:r>
            <a:r>
              <a:rPr lang="ru-RU" sz="1400" b="1" dirty="0">
                <a:solidFill>
                  <a:srgbClr val="FF0000"/>
                </a:solidFill>
              </a:rPr>
              <a:t>уполномоченными банками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2984" y="2015204"/>
            <a:ext cx="5724636" cy="30623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Проекты приоритетных отраслей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Сельское хозяйство/ предоставление услуг в этой области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Обрабатывающее производство, в </a:t>
            </a:r>
            <a:r>
              <a:rPr lang="ru-RU" sz="1200" dirty="0" err="1">
                <a:solidFill>
                  <a:schemeClr val="bg1"/>
                </a:solidFill>
              </a:rPr>
              <a:t>т.ч</a:t>
            </a:r>
            <a:r>
              <a:rPr lang="ru-RU" sz="1200" dirty="0">
                <a:solidFill>
                  <a:schemeClr val="bg1"/>
                </a:solidFill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Производство и распределение электроэнергии, газа и воды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Строительство, транспорт и связь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Внутренний туризм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Высокотехнологичные проекты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Деятельность в области здравоохранения</a:t>
            </a:r>
          </a:p>
          <a:p>
            <a:pPr marL="171450" indent="-171450">
              <a:lnSpc>
                <a:spcPts val="18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</a:rPr>
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200" dirty="0" smtClean="0">
                <a:solidFill>
                  <a:schemeClr val="bg1"/>
                </a:solidFill>
              </a:rPr>
              <a:t>сырье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6780" y="137409"/>
            <a:ext cx="403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ПОДДЕРЖКА В МОНОГОРОДАХ</a:t>
            </a:r>
            <a:endParaRPr lang="ru-RU" b="1" i="1" dirty="0">
              <a:solidFill>
                <a:schemeClr val="bg1"/>
              </a:solidFill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073929048"/>
              </p:ext>
            </p:extLst>
          </p:nvPr>
        </p:nvGraphicFramePr>
        <p:xfrm>
          <a:off x="35496" y="1069477"/>
          <a:ext cx="91085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324544" y="716920"/>
            <a:ext cx="88781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300" b="1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На территории </a:t>
            </a:r>
            <a:r>
              <a:rPr lang="ru-RU" sz="13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Тульской области расположены </a:t>
            </a:r>
            <a:r>
              <a:rPr lang="ru-RU" sz="13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5 </a:t>
            </a:r>
            <a:r>
              <a:rPr lang="ru-RU" sz="1300" b="1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монопрофильных</a:t>
            </a:r>
            <a:r>
              <a:rPr lang="ru-RU" sz="13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муниципальных образований </a:t>
            </a:r>
            <a:r>
              <a:rPr lang="ru-RU" sz="1300" b="1" dirty="0" smtClean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(</a:t>
            </a:r>
            <a:r>
              <a:rPr lang="ru-RU" sz="13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моногородов):</a:t>
            </a:r>
            <a:endParaRPr lang="ru-RU" sz="13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68938" y="2499742"/>
            <a:ext cx="6084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Микрозаймы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размере до 3 млн. рублей на срок до 3 лет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8,25%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субъектов малого и среднего предпринимательства, зарегистрированных и осуществляющих деятельность на территории монопрофильных муниципальных образований Тульской области.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400" indent="-2844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компенсацию затрат, связанных с приобретением оборудования, транспортных средств по договорам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лизинга.</a:t>
            </a:r>
          </a:p>
          <a:p>
            <a:pPr marL="284400" indent="-2844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Общий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объём средств бюджета Тульской области и средств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федерального бюджета -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8,9 млн. рублей.</a:t>
            </a:r>
            <a:endParaRPr lang="ru-RU" sz="1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5052" r="5569" b="6331"/>
          <a:stretch/>
        </p:blipFill>
        <p:spPr>
          <a:xfrm>
            <a:off x="0" y="2067226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6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34447" y="105090"/>
            <a:ext cx="779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СУБСИДИИ НА ОРГАНИЗАЦИЮ ИЛИ ОСУЩЕСТВЛЕНИЕ ДЕЯТЕЛЬНОСТИ ЦМИТ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78487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70C0"/>
                </a:solidFill>
              </a:rPr>
              <a:t>Субсидии на организацию или осуществление деятельности </a:t>
            </a:r>
            <a:r>
              <a:rPr lang="ru-RU" dirty="0" smtClean="0">
                <a:solidFill>
                  <a:srgbClr val="0070C0"/>
                </a:solidFill>
              </a:rPr>
              <a:t>Центров молодежного инновационного творчества </a:t>
            </a:r>
            <a:r>
              <a:rPr lang="ru-RU" dirty="0">
                <a:solidFill>
                  <a:srgbClr val="0070C0"/>
                </a:solidFill>
              </a:rPr>
              <a:t>выплачиваются единовременно субъектам малого </a:t>
            </a:r>
            <a:r>
              <a:rPr lang="ru-RU" dirty="0" smtClean="0">
                <a:solidFill>
                  <a:srgbClr val="0070C0"/>
                </a:solidFill>
              </a:rPr>
              <a:t>(среднего) </a:t>
            </a:r>
            <a:r>
              <a:rPr lang="ru-RU" dirty="0">
                <a:solidFill>
                  <a:srgbClr val="0070C0"/>
                </a:solidFill>
              </a:rPr>
              <a:t>предпринимательства в </a:t>
            </a:r>
            <a:r>
              <a:rPr lang="ru-RU" dirty="0" smtClean="0">
                <a:solidFill>
                  <a:srgbClr val="0070C0"/>
                </a:solidFill>
              </a:rPr>
              <a:t>размере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не </a:t>
            </a:r>
            <a:r>
              <a:rPr lang="ru-RU" dirty="0">
                <a:solidFill>
                  <a:srgbClr val="0070C0"/>
                </a:solidFill>
              </a:rPr>
              <a:t>превышающем: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27904"/>
          <a:stretch/>
        </p:blipFill>
        <p:spPr>
          <a:xfrm>
            <a:off x="251520" y="2931790"/>
            <a:ext cx="5067709" cy="22179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3481" y="1079163"/>
            <a:ext cx="41327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0070C0"/>
                </a:solidFill>
              </a:rPr>
              <a:t> 500 000 рублей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1400" b="1" dirty="0" smtClean="0"/>
              <a:t>в </a:t>
            </a:r>
            <a:r>
              <a:rPr lang="ru-RU" sz="1400" b="1" dirty="0"/>
              <a:t>год на одного получателя поддержки на возмещение затрат, связанных с </a:t>
            </a:r>
            <a:r>
              <a:rPr lang="ru-RU" sz="1400" b="1" dirty="0" smtClean="0"/>
              <a:t>организацией или осуществлением </a:t>
            </a:r>
            <a:r>
              <a:rPr lang="ru-RU" sz="1400" b="1" dirty="0"/>
              <a:t>деятельности </a:t>
            </a:r>
            <a:r>
              <a:rPr lang="ru-RU" sz="1400" b="1" dirty="0" smtClean="0"/>
              <a:t>ЦМИТ</a:t>
            </a:r>
            <a:endParaRPr lang="ru-RU" sz="1400" b="1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960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395" y="137409"/>
            <a:ext cx="64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+mj-lt"/>
              </a:rPr>
              <a:t>СНИЖЕНИЕ НАЛОГОВОЙ НАГРУЗКИ ДЛЯ НАЧИНАЮЩИХ 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589" y="663678"/>
            <a:ext cx="61979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НАЛОГОВЫЕ КАНИКУЛЫ</a:t>
            </a:r>
            <a:endParaRPr lang="ru-RU" sz="4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589" y="2899751"/>
            <a:ext cx="844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ставок до 5% и 10%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торговли) для впервые зарегистрированных в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организаций и ИП,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применяющих </a:t>
            </a:r>
            <a:b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по схеме «доходы минус расходы»</a:t>
            </a:r>
          </a:p>
          <a:p>
            <a:pPr font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ставок до 1% и 3%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торговли) для впервые зарегистрированных в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2015-2017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организаций и ИП,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применяющих </a:t>
            </a:r>
            <a:b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 «доходы»</a:t>
            </a:r>
          </a:p>
          <a:p>
            <a:pPr algn="ctr" fontAlgn="ctr"/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2715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4395" y="2715766"/>
            <a:ext cx="8703903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6837" r="1419" b="7958"/>
          <a:stretch/>
        </p:blipFill>
        <p:spPr>
          <a:xfrm>
            <a:off x="6513433" y="579511"/>
            <a:ext cx="2629625" cy="15877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528" y="1654170"/>
            <a:ext cx="843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до 1 января 2021 года на два налоговых периода для впервые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зарегистрированных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ИП на УСН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или </a:t>
            </a:r>
            <a:r>
              <a:rPr lang="ru-RU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патенте </a:t>
            </a:r>
            <a:r>
              <a:rPr lang="ru-RU" sz="1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 производственной, социальной, научной сферах и в сфере бытовых услуг </a:t>
            </a:r>
            <a:r>
              <a:rPr lang="ru-RU" sz="16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населению, </a:t>
            </a:r>
            <a:r>
              <a:rPr lang="ru-RU" sz="1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 случае если средняя численность работников не превышает за налоговый период 15 человек</a:t>
            </a:r>
            <a:endParaRPr lang="ru-RU" sz="1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1" b="7524"/>
          <a:stretch/>
        </p:blipFill>
        <p:spPr>
          <a:xfrm>
            <a:off x="-10260" y="2067694"/>
            <a:ext cx="3007482" cy="30451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79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39885" y="1374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ТУЛЬСКАЯ ОБЛАСТЬ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395" y="137409"/>
            <a:ext cx="64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b="1" i="1" dirty="0" smtClean="0">
                <a:solidFill>
                  <a:schemeClr val="bg1"/>
                </a:solidFill>
                <a:latin typeface="+mj-lt"/>
              </a:rPr>
              <a:t>СНИЖЕНИЕ НАЛОГОВОЙ НАГРУЗКИ ДЛЯ ДЕЙСТВУЮЩИХ</a:t>
            </a:r>
            <a:endParaRPr lang="ru-RU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707550"/>
            <a:ext cx="62780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пониженная налоговая ставка в размере 7% и 3%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- для плательщиков УСН по схеме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«доходы минус расходы» и «доходы»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22 видов предпринимательской деятельности</a:t>
            </a:r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 fontAlgn="ctr"/>
            <a:endParaRPr lang="en-US" sz="1400" dirty="0" smtClean="0">
              <a:solidFill>
                <a:schemeClr val="dk1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 algn="just" fontAlgn="ctr">
              <a:buFont typeface="Wingdings" panose="05000000000000000000" pitchFamily="2" charset="2"/>
              <a:buChar char="q"/>
              <a:defRPr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двукратное снижение размеров потенциально возможного годового дохода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при применении патентной системы с 1 января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2017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года по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31 декабря 2018 года</a:t>
            </a:r>
            <a:endParaRPr lang="en-US" sz="14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lvl="0" algn="just" fontAlgn="ctr">
              <a:defRPr/>
            </a:pPr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вычет в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размере от 100 кв. м до 500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кв. м </a:t>
            </a:r>
            <a:r>
              <a:rPr lang="ru-RU" sz="14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площади </a:t>
            </a:r>
            <a:r>
              <a:rPr lang="ru-RU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объектов,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 отношении которых налог исчисляется от кадастровой стоимости, для налогоплательщиков, применяющих УСН и ЕНВД,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осуществляющих свою деятельность не менее 3х лет, при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условии наличия в штате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 5 до 25 человек (в зависимости от размера вычета), соблюдения условия касающегося размера средней заработной платы работников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организации </a:t>
            </a:r>
            <a:endParaRPr lang="en-US" sz="14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algn="just" fontAlgn="ctr"/>
            <a:endParaRPr lang="en-US" sz="14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 algn="just" fontAlgn="ctr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пониженная налоговая ставка по налогу на имущество организаций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 кадастровой стоимости для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системы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потребительской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кооперации Тульской области на 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2015-201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годы в размере 0,4%</a:t>
            </a:r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ru-RU" sz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fontAlgn="ctr"/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27157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2911</TotalTime>
  <Words>1031</Words>
  <Application>Microsoft Office PowerPoint</Application>
  <PresentationFormat>Экран (16:9)</PresentationFormat>
  <Paragraphs>202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-apple-system</vt:lpstr>
      <vt:lpstr>Arial</vt:lpstr>
      <vt:lpstr>Calibri</vt:lpstr>
      <vt:lpstr>Helvetica Neue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Нефедова Ольга Викторовна</dc:creator>
  <cp:lastModifiedBy>Лапаева Татьяна Валентиновна</cp:lastModifiedBy>
  <cp:revision>349</cp:revision>
  <dcterms:created xsi:type="dcterms:W3CDTF">2017-02-01T15:50:52Z</dcterms:created>
  <dcterms:modified xsi:type="dcterms:W3CDTF">2017-05-05T08:08:35Z</dcterms:modified>
</cp:coreProperties>
</file>