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6" r:id="rId3"/>
    <p:sldId id="309" r:id="rId4"/>
    <p:sldId id="314" r:id="rId5"/>
    <p:sldId id="299" r:id="rId6"/>
    <p:sldId id="310" r:id="rId7"/>
    <p:sldId id="305" r:id="rId8"/>
    <p:sldId id="306" r:id="rId9"/>
    <p:sldId id="315" r:id="rId10"/>
    <p:sldId id="307" r:id="rId11"/>
    <p:sldId id="31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7F9"/>
    <a:srgbClr val="EDD0F8"/>
    <a:srgbClr val="69BFFF"/>
    <a:srgbClr val="B9ABF3"/>
    <a:srgbClr val="297135"/>
    <a:srgbClr val="333333"/>
    <a:srgbClr val="9292E2"/>
    <a:srgbClr val="5C005C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B000D-0F7C-46C6-9C5C-AC340BFF186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2D42-8382-4473-9C5B-F7510B7E32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A7CFBB-8889-4050-AC5F-0895921AF692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2137B-8F90-4863-BDFC-1B27074FA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2376264"/>
          </a:xfrm>
        </p:spPr>
        <p:txBody>
          <a:bodyPr/>
          <a:lstStyle/>
          <a:p>
            <a:pPr algn="ctr">
              <a:buNone/>
            </a:pPr>
            <a:r>
              <a:rPr lang="ru-RU" sz="3300" dirty="0" smtClean="0"/>
              <a:t>«Законотворческая деятельность Тульской областной Думы </a:t>
            </a:r>
            <a:br>
              <a:rPr lang="ru-RU" sz="3300" dirty="0" smtClean="0"/>
            </a:br>
            <a:r>
              <a:rPr lang="ru-RU" sz="3300" dirty="0" smtClean="0"/>
              <a:t>по поддержке </a:t>
            </a:r>
            <a:br>
              <a:rPr lang="ru-RU" sz="3300" dirty="0" smtClean="0"/>
            </a:br>
            <a:r>
              <a:rPr lang="ru-RU" sz="3300" dirty="0" smtClean="0"/>
              <a:t>субъектов предпринимательства»</a:t>
            </a:r>
            <a:endParaRPr lang="ru-RU" sz="33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00" y="332656"/>
            <a:ext cx="1169988" cy="1657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195736" y="4941168"/>
            <a:ext cx="6604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Наталия Вячеславовна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Николаева - 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депутат Тульской областной Думы</a:t>
            </a:r>
          </a:p>
        </p:txBody>
      </p:sp>
    </p:spTree>
    <p:extLst>
      <p:ext uri="{BB962C8B-B14F-4D97-AF65-F5344CB8AC3E}">
        <p14:creationId xmlns:p14="http://schemas.microsoft.com/office/powerpoint/2010/main" val="5363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3"/>
          <p:cNvSpPr txBox="1"/>
          <p:nvPr/>
        </p:nvSpPr>
        <p:spPr>
          <a:xfrm>
            <a:off x="72008" y="1131863"/>
            <a:ext cx="9036496" cy="114500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ставки для вновь зарегистрированных налогоплательщиков-предпринимателей,</a:t>
            </a:r>
            <a:endParaRPr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728192"/>
          </a:xfrm>
        </p:spPr>
        <p:txBody>
          <a:bodyPr/>
          <a:lstStyle/>
          <a:p>
            <a:pPr algn="ctr">
              <a:buNone/>
            </a:pPr>
            <a:r>
              <a:rPr lang="ru-RU" sz="2100" dirty="0" smtClean="0"/>
              <a:t>ЗТО «Об установлении налоговых ставок для отдельных категорий налогоплательщиков – индивидуальных предпринимателей»</a:t>
            </a:r>
            <a:br>
              <a:rPr lang="ru-RU" sz="2100" dirty="0" smtClean="0"/>
            </a:br>
            <a:r>
              <a:rPr lang="ru-RU" sz="2100" dirty="0" smtClean="0"/>
              <a:t>ред. 18.05.2015 № 2300-ЗТО</a:t>
            </a:r>
            <a:endParaRPr lang="ru-RU" sz="21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95536" y="3645024"/>
            <a:ext cx="3888432" cy="3168352"/>
          </a:xfrm>
          <a:prstGeom prst="round2DiagRect">
            <a:avLst/>
          </a:prstGeom>
          <a:solidFill>
            <a:srgbClr val="7388D3"/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деятельности: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производственная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социальная 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</a:t>
            </a:r>
          </a:p>
          <a:p>
            <a:pPr algn="ctr">
              <a:buClr>
                <a:srgbClr val="FF0000"/>
              </a:buClr>
              <a:buFont typeface="Aharoni" pitchFamily="2" charset="-79"/>
              <a:buChar char="+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бытовые услуги населению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видов деятельности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004048" y="3573016"/>
            <a:ext cx="3816424" cy="3240360"/>
          </a:xfrm>
          <a:prstGeom prst="round2DiagRect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деятельности: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производственная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социальная</a:t>
            </a:r>
          </a:p>
          <a:p>
            <a:pPr algn="ctr">
              <a:buClr>
                <a:srgbClr val="FF0000"/>
              </a:buClr>
              <a:buFont typeface="Aharoni" pitchFamily="2" charset="-79"/>
              <a:buChar char="+"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бытовые услуги населению</a:t>
            </a:r>
          </a:p>
          <a:p>
            <a:pPr algn="ctr"/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видов деятельности</a:t>
            </a:r>
          </a:p>
        </p:txBody>
      </p:sp>
      <p:sp>
        <p:nvSpPr>
          <p:cNvPr id="14" name="TextShape 7"/>
          <p:cNvSpPr txBox="1"/>
          <p:nvPr/>
        </p:nvSpPr>
        <p:spPr>
          <a:xfrm>
            <a:off x="0" y="2349676"/>
            <a:ext cx="5148064" cy="359244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применяющих упрощенную систему налогообложения </a:t>
            </a:r>
            <a:endParaRPr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Shape 7"/>
          <p:cNvSpPr txBox="1"/>
          <p:nvPr/>
        </p:nvSpPr>
        <p:spPr>
          <a:xfrm>
            <a:off x="5004048" y="2276872"/>
            <a:ext cx="3528392" cy="864096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применяющих патентную систему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547664" y="3068960"/>
            <a:ext cx="1584176" cy="86409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062012" y="3068960"/>
            <a:ext cx="1462316" cy="7920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Shape 7"/>
          <p:cNvSpPr txBox="1"/>
          <p:nvPr/>
        </p:nvSpPr>
        <p:spPr>
          <a:xfrm>
            <a:off x="6300192" y="2996952"/>
            <a:ext cx="1013142" cy="393209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39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0%</a:t>
            </a:r>
            <a:endParaRPr sz="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Shape 7"/>
          <p:cNvSpPr txBox="1"/>
          <p:nvPr/>
        </p:nvSpPr>
        <p:spPr>
          <a:xfrm>
            <a:off x="1835696" y="2996952"/>
            <a:ext cx="1013142" cy="393209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39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0%</a:t>
            </a:r>
            <a:endParaRPr sz="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544522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55576" y="6021288"/>
            <a:ext cx="504056" cy="4320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04048" y="538541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292080" y="5949280"/>
            <a:ext cx="504056" cy="4320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640960" cy="237626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00" y="332656"/>
            <a:ext cx="1169988" cy="1657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475656" y="4725144"/>
            <a:ext cx="6604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Наталия Вячеславовна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Николаева - 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депутат Тульской областной Думы</a:t>
            </a:r>
          </a:p>
        </p:txBody>
      </p:sp>
    </p:spTree>
    <p:extLst>
      <p:ext uri="{BB962C8B-B14F-4D97-AF65-F5344CB8AC3E}">
        <p14:creationId xmlns:p14="http://schemas.microsoft.com/office/powerpoint/2010/main" val="5363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Малый бизнес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2808312" cy="1021556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рабочих мест</a:t>
            </a:r>
            <a:endParaRPr lang="ru-RU" sz="27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76056" y="2420888"/>
            <a:ext cx="2808312" cy="1021556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конкуренции</a:t>
            </a:r>
            <a:endParaRPr lang="ru-RU" sz="27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27784" y="1700808"/>
            <a:ext cx="432048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75856" y="3645024"/>
            <a:ext cx="720080" cy="9361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148064" y="3645024"/>
            <a:ext cx="720080" cy="864096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28184" y="1700808"/>
            <a:ext cx="432048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259632" y="4725144"/>
            <a:ext cx="2736304" cy="1296144"/>
          </a:xfrm>
          <a:prstGeom prst="round2Diag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сокращение безработицы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148064" y="4725144"/>
            <a:ext cx="2736304" cy="12961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снижение цен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kaizenadvies.nl/images/general/AW_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744416" cy="23402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784"/>
            <a:ext cx="8568952" cy="1143000"/>
          </a:xfrm>
        </p:spPr>
        <p:txBody>
          <a:bodyPr/>
          <a:lstStyle/>
          <a:p>
            <a:pPr algn="ctr">
              <a:buNone/>
            </a:pPr>
            <a:r>
              <a:rPr lang="ru-RU" sz="2200" dirty="0" err="1" smtClean="0"/>
              <a:t>ЗТО</a:t>
            </a:r>
            <a:r>
              <a:rPr lang="ru-RU" sz="2200" dirty="0" smtClean="0"/>
              <a:t> "Об установлении размеров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налогообложения« ред. от 28.05.2015 № 2313-ЗТО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437114"/>
            <a:ext cx="3384376" cy="681038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12 660 руб.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88024" y="4437114"/>
            <a:ext cx="3384376" cy="681038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6 330 руб.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486" y="4028489"/>
            <a:ext cx="2516588" cy="4426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533" y="4005064"/>
            <a:ext cx="2603366" cy="4426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2016-2018 гг.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229200"/>
            <a:ext cx="31683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ПВД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= </a:t>
            </a:r>
          </a:p>
          <a:p>
            <a:pPr algn="ctr"/>
            <a:r>
              <a:rPr lang="ru-RU" sz="2500" dirty="0" smtClean="0">
                <a:solidFill>
                  <a:srgbClr val="C00000"/>
                </a:solidFill>
              </a:rPr>
              <a:t>размер налога (год)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31048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ПВД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потенциально возможный доход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Патентная    система  </a:t>
            </a:r>
            <a:br>
              <a:rPr lang="ru-RU" sz="3200" dirty="0" smtClean="0"/>
            </a:br>
            <a:r>
              <a:rPr lang="ru-RU" sz="3200" dirty="0" smtClean="0"/>
              <a:t>налогообложения</a:t>
            </a:r>
            <a:br>
              <a:rPr lang="ru-RU" sz="3200" dirty="0" smtClean="0"/>
            </a:br>
            <a:r>
              <a:rPr lang="ru-RU" sz="2800" dirty="0" smtClean="0"/>
              <a:t> </a:t>
            </a:r>
            <a:r>
              <a:rPr lang="ru-RU" sz="2000" dirty="0" smtClean="0"/>
              <a:t>с 1 января 2016 года (ред. от 28.11.2015 № 2379-ЗТО)</a:t>
            </a:r>
            <a:endParaRPr lang="ru-RU" sz="20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3568" y="1628800"/>
            <a:ext cx="7992888" cy="953453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ru-RU" sz="2800" dirty="0" smtClean="0"/>
              <a:t> </a:t>
            </a:r>
            <a:r>
              <a:rPr lang="ru-RU" sz="2200" dirty="0" smtClean="0"/>
              <a:t>видов предпринимательской деятельности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484784"/>
            <a:ext cx="720080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6" name="AutoShape 2" descr="http://%D0%BF%D1%80%D0%BE%D0%B2%D1%8D%D0%B4.%D1%80%D1%84/media/k2/items/cache/f4869cea019fc55a8bb11d47fa277333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://%D0%BF%D1%80%D0%BE%D0%B2%D1%8D%D0%B4.%D1%80%D1%84/media/k2/items/cache/f4869cea019fc55a8bb11d47fa277333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://sovetclub.ru/tim/42a8514252d9ef4780e874640510c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08921"/>
            <a:ext cx="2520280" cy="16817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54" name="Picture 10" descr="http://www.saglikveguzellik.net/img/bitkisel-guzellik-banyol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2376264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979712" y="1988840"/>
            <a:ext cx="504056" cy="432048"/>
          </a:xfrm>
          <a:prstGeom prst="line">
            <a:avLst/>
          </a:prstGeom>
          <a:ln w="539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8" descr="http://shekosmetyki.polfirms.ru/slides/slide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2412268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56" name="Picture 12" descr="http://08.od.ua/cache/3/f/3/c/33fa289e36120cd9202947c5f5e0.jpg"/>
          <p:cNvPicPr>
            <a:picLocks noChangeAspect="1" noChangeArrowheads="1"/>
          </p:cNvPicPr>
          <p:nvPr/>
        </p:nvPicPr>
        <p:blipFill>
          <a:blip r:embed="rId5" cstate="print"/>
          <a:srcRect l="7695"/>
          <a:stretch>
            <a:fillRect/>
          </a:stretch>
        </p:blipFill>
        <p:spPr bwMode="auto">
          <a:xfrm>
            <a:off x="4716016" y="2636912"/>
            <a:ext cx="2448272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58" name="Picture 14" descr="http://jenshinam.com/wp-content/uploads/2015/01/1398119496_5.jpg"/>
          <p:cNvPicPr>
            <a:picLocks noChangeAspect="1" noChangeArrowheads="1"/>
          </p:cNvPicPr>
          <p:nvPr/>
        </p:nvPicPr>
        <p:blipFill>
          <a:blip r:embed="rId6" cstate="print"/>
          <a:srcRect l="19815" t="17331" b="7567"/>
          <a:stretch>
            <a:fillRect/>
          </a:stretch>
        </p:blipFill>
        <p:spPr bwMode="auto">
          <a:xfrm>
            <a:off x="6444208" y="2636912"/>
            <a:ext cx="2521738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люс 16"/>
          <p:cNvSpPr/>
          <p:nvPr/>
        </p:nvSpPr>
        <p:spPr>
          <a:xfrm>
            <a:off x="4355976" y="4365104"/>
            <a:ext cx="504056" cy="504056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-108520" y="4694351"/>
            <a:ext cx="9900592" cy="1975009"/>
          </a:xfrm>
          <a:prstGeom prst="round2Diag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 smtClean="0"/>
              <a:t>   Услуги общественного питания, не имеющие зала обслуживания;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 smtClean="0"/>
              <a:t>   Производство молочной продукции;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 smtClean="0"/>
              <a:t>   Производство хлебобулочных и мучных кондитерских изделий;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 smtClean="0"/>
              <a:t>   Деятельность по письменному и устному переводу;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 smtClean="0"/>
              <a:t>   Деятельность по уходу за престарелыми и инвалидами.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1143000"/>
          </a:xfrm>
        </p:spPr>
        <p:txBody>
          <a:bodyPr/>
          <a:lstStyle/>
          <a:p>
            <a:pPr algn="ctr">
              <a:buNone/>
            </a:pPr>
            <a:r>
              <a:rPr lang="ru-RU" sz="3000" b="0" dirty="0" err="1" smtClean="0"/>
              <a:t>ЗТО</a:t>
            </a:r>
            <a:r>
              <a:rPr lang="ru-RU" sz="3000" b="0" dirty="0" smtClean="0"/>
              <a:t> </a:t>
            </a:r>
            <a:r>
              <a:rPr lang="ru-RU" sz="3000" dirty="0" smtClean="0"/>
              <a:t>«О регулировании отношений, связанных с организацией  розничных рынков и ярмарок</a:t>
            </a:r>
            <a:r>
              <a:rPr lang="ru-RU" sz="3000" cap="all" dirty="0" smtClean="0"/>
              <a:t>» </a:t>
            </a:r>
            <a:endParaRPr lang="ru-RU" sz="3000" dirty="0"/>
          </a:p>
        </p:txBody>
      </p:sp>
      <p:pic>
        <p:nvPicPr>
          <p:cNvPr id="25602" name="Picture 2" descr="http://gloris-abakan.ru/assets/images/novosti/14.jpg"/>
          <p:cNvPicPr>
            <a:picLocks noChangeAspect="1" noChangeArrowheads="1"/>
          </p:cNvPicPr>
          <p:nvPr/>
        </p:nvPicPr>
        <p:blipFill>
          <a:blip r:embed="rId2" cstate="print"/>
          <a:srcRect l="6072" t="15175" r="30924" b="17227"/>
          <a:stretch>
            <a:fillRect/>
          </a:stretch>
        </p:blipFill>
        <p:spPr bwMode="auto">
          <a:xfrm>
            <a:off x="4541203" y="3152598"/>
            <a:ext cx="4567301" cy="330073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 descr="http://slavdelo.dn.ua/wp-content/uploads/2013/12/podorozh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52598"/>
            <a:ext cx="4320477" cy="3240360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339752" y="144471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(ред. 02.02.2015 № 2255-ЗТО)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988840"/>
            <a:ext cx="3960440" cy="1123712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января 2020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2012588"/>
            <a:ext cx="4248472" cy="1123712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9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</a:p>
          <a:p>
            <a:pPr algn="ctr"/>
            <a:r>
              <a:rPr lang="ru-RU" sz="3000" b="1" dirty="0" smtClean="0">
                <a:solidFill>
                  <a:srgbClr val="29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января 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best-camp.ru/images/photogallery/stolovai_an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38834"/>
            <a:ext cx="3312368" cy="21383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8" name="Picture 4" descr="http://minsk.gov.by/share/news/2014.2056/%D0%9D%D0%B5%D1%87%D0%B8%D1%82%D0%B0%D0%BD%D1%8B%D0%9C%D0%9A_5_11_%D0%94%D0%B5%D0%BD%D1%8C%20%D0%B7%D0%B0%20%D0%B4%D0%BD%D0%B5%D0%BC_%D0%A1%D1%82%D0%B0%D0%B1%D1%84%D0%BE%D0%BD%D0%B4%D1%8B_%D0%A1%D1%82%D0%B5%D1%85-%D0%A1%D0%B0%D0%BD%D0%BA%D0%B5%D0%B2%D0%B8%D1%87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176464"/>
            <a:ext cx="3412641" cy="22768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err="1" smtClean="0"/>
              <a:t>ЗТО</a:t>
            </a:r>
            <a:r>
              <a:rPr lang="ru-RU" sz="3200" dirty="0" smtClean="0"/>
              <a:t> «О налоге на имущество организаций» </a:t>
            </a:r>
            <a:br>
              <a:rPr lang="ru-RU" sz="3200" dirty="0" smtClean="0"/>
            </a:br>
            <a:r>
              <a:rPr lang="ru-RU" sz="2300" dirty="0" smtClean="0"/>
              <a:t>(ред. от 23.04.2015 № 2287-ЗТО)</a:t>
            </a:r>
            <a:endParaRPr lang="ru-RU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75604"/>
            <a:ext cx="3384376" cy="681038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1,5 %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436096" y="1866312"/>
            <a:ext cx="3384376" cy="681038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2 %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30" y="1466979"/>
            <a:ext cx="2516588" cy="4426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605" y="1434262"/>
            <a:ext cx="2603366" cy="4426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2016 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51438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налоговая ставка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51438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налоговая ставка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8309" y="2708920"/>
            <a:ext cx="2603366" cy="4426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и 2016 гг.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771800" y="3789040"/>
            <a:ext cx="3384376" cy="1152128"/>
          </a:xfrm>
          <a:prstGeom prst="downArrowCallou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  <a:alpha val="57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Организации потребкооперации</a:t>
            </a:r>
            <a:endParaRPr lang="ru-RU" sz="20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771800" y="3140970"/>
            <a:ext cx="3384376" cy="681038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0,4 %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tekgazeta.ru/wp-content/uploads/2015/04/big_43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25144"/>
            <a:ext cx="3456384" cy="23042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44624"/>
            <a:ext cx="8892480" cy="172819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ЗТО «Об установлении налоговой ставки при применении упрощенной системы налогообложения» </a:t>
            </a:r>
            <a:br>
              <a:rPr lang="ru-RU" sz="2400" dirty="0" smtClean="0"/>
            </a:br>
            <a:r>
              <a:rPr lang="ru-RU" sz="2000" dirty="0" smtClean="0"/>
              <a:t>ред. от 28.11.2015 № 2378-ЗТО</a:t>
            </a:r>
            <a:endParaRPr lang="ru-RU" sz="2000" dirty="0"/>
          </a:p>
        </p:txBody>
      </p:sp>
      <p:sp>
        <p:nvSpPr>
          <p:cNvPr id="6" name="TextShape 2"/>
          <p:cNvSpPr txBox="1"/>
          <p:nvPr/>
        </p:nvSpPr>
        <p:spPr>
          <a:xfrm>
            <a:off x="251520" y="2819946"/>
            <a:ext cx="8388424" cy="68106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2800" dirty="0">
                <a:latin typeface="+mj-lt"/>
              </a:rPr>
              <a:t>Налоговым кодексом РФ установлена </a:t>
            </a:r>
            <a:endParaRPr lang="ru-RU" sz="2800" dirty="0" smtClean="0">
              <a:latin typeface="+mj-lt"/>
            </a:endParaRPr>
          </a:p>
          <a:p>
            <a:pPr algn="ctr"/>
            <a:r>
              <a:rPr lang="ru-RU" sz="2800" dirty="0" smtClean="0">
                <a:latin typeface="+mj-lt"/>
              </a:rPr>
              <a:t>ставка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 </a:t>
            </a:r>
          </a:p>
          <a:p>
            <a:pPr algn="ctr"/>
            <a:r>
              <a:rPr lang="ru-RU" sz="2200" i="1" dirty="0" smtClean="0">
                <a:latin typeface="+mj-lt"/>
              </a:rPr>
              <a:t>(налогооблагаемая база – доходы минус расходы)</a:t>
            </a:r>
            <a:endParaRPr sz="2200" i="1" dirty="0">
              <a:latin typeface="+mj-lt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755576" y="3501008"/>
            <a:ext cx="8388424" cy="230425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2800" dirty="0">
                <a:latin typeface="+mj-lt"/>
              </a:rPr>
              <a:t>Законом области </a:t>
            </a:r>
            <a:r>
              <a:rPr lang="ru-RU" sz="2800" dirty="0" smtClean="0">
                <a:latin typeface="+mj-lt"/>
              </a:rPr>
              <a:t>налоговая </a:t>
            </a:r>
            <a:r>
              <a:rPr lang="ru-RU" sz="2800" dirty="0">
                <a:latin typeface="+mj-lt"/>
              </a:rPr>
              <a:t>ставка снижена</a:t>
            </a:r>
            <a:r>
              <a:rPr lang="ru-RU" sz="2800" dirty="0" smtClean="0">
                <a:latin typeface="+mj-lt"/>
              </a:rPr>
              <a:t>:</a:t>
            </a:r>
          </a:p>
          <a:p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	    </a:t>
            </a:r>
            <a:r>
              <a:rPr lang="ru-RU" sz="2800" dirty="0" smtClean="0">
                <a:latin typeface="+mj-lt"/>
              </a:rPr>
              <a:t>        до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10%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dirty="0">
                <a:latin typeface="+mj-lt"/>
              </a:rPr>
              <a:t>с </a:t>
            </a:r>
            <a:r>
              <a:rPr lang="ru-RU" sz="2800" dirty="0" smtClean="0">
                <a:latin typeface="+mj-lt"/>
              </a:rPr>
              <a:t>2009 года</a:t>
            </a:r>
          </a:p>
          <a:p>
            <a:endParaRPr sz="1400" dirty="0">
              <a:latin typeface="+mj-lt"/>
            </a:endParaRPr>
          </a:p>
          <a:p>
            <a:r>
              <a:rPr lang="ru-RU" sz="2800" dirty="0">
                <a:latin typeface="+mj-lt"/>
              </a:rPr>
              <a:t>	    </a:t>
            </a:r>
            <a:r>
              <a:rPr lang="ru-RU" sz="2800" dirty="0" smtClean="0">
                <a:latin typeface="+mj-lt"/>
              </a:rPr>
              <a:t>        до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7%</a:t>
            </a:r>
            <a:r>
              <a:rPr lang="ru-RU" sz="2800" dirty="0">
                <a:latin typeface="+mj-lt"/>
              </a:rPr>
              <a:t> с </a:t>
            </a:r>
            <a:r>
              <a:rPr lang="ru-RU" sz="2800" dirty="0" smtClean="0">
                <a:latin typeface="+mj-lt"/>
              </a:rPr>
              <a:t>2013 года </a:t>
            </a:r>
            <a:r>
              <a:rPr lang="ru-RU" sz="2800" dirty="0">
                <a:latin typeface="+mj-lt"/>
              </a:rPr>
              <a:t>по </a:t>
            </a:r>
            <a:r>
              <a:rPr lang="ru-RU" sz="2800" dirty="0" smtClean="0">
                <a:latin typeface="+mj-lt"/>
              </a:rPr>
              <a:t>2018 год </a:t>
            </a:r>
            <a:endParaRPr sz="28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196752"/>
            <a:ext cx="8856984" cy="136815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3000">
                <a:schemeClr val="tx2">
                  <a:lumMod val="40000"/>
                  <a:lumOff val="60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  <a:gs pos="78000">
                <a:schemeClr val="accent1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Льготные ставки для налогоплательщиков,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применяющих упрощенную систему налогообложения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07704" y="4293096"/>
            <a:ext cx="864096" cy="576064"/>
          </a:xfrm>
          <a:prstGeom prst="downArrow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907704" y="5085184"/>
            <a:ext cx="864096" cy="576064"/>
          </a:xfrm>
          <a:prstGeom prst="downArrow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6319624"/>
            <a:ext cx="9144000" cy="493752"/>
          </a:xfrm>
          <a:prstGeom prst="round2Diag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300" i="1" dirty="0" smtClean="0"/>
              <a:t>Законом </a:t>
            </a:r>
            <a:r>
              <a:rPr lang="ru-RU" sz="2300" i="1" smtClean="0"/>
              <a:t>области </a:t>
            </a:r>
            <a:r>
              <a:rPr lang="ru-RU" sz="2300" i="1" smtClean="0"/>
              <a:t>снижена </a:t>
            </a:r>
            <a:r>
              <a:rPr lang="ru-RU" sz="2300" i="1" dirty="0" smtClean="0"/>
              <a:t>до </a:t>
            </a:r>
            <a:r>
              <a:rPr lang="ru-RU" sz="2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r>
              <a:rPr lang="ru-RU" sz="2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smtClean="0"/>
              <a:t>с 2016 года по 2018 год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-972616" y="5661248"/>
            <a:ext cx="10729192" cy="68106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2800" dirty="0">
                <a:latin typeface="+mj-lt"/>
              </a:rPr>
              <a:t>Налоговым кодексом РФ </a:t>
            </a:r>
            <a:r>
              <a:rPr lang="ru-RU" sz="2800" dirty="0" smtClean="0">
                <a:latin typeface="+mj-lt"/>
              </a:rPr>
              <a:t>установлена ставка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6 % </a:t>
            </a:r>
          </a:p>
          <a:p>
            <a:pPr algn="ctr"/>
            <a:r>
              <a:rPr lang="ru-RU" sz="2200" i="1" dirty="0" smtClean="0">
                <a:latin typeface="+mj-lt"/>
              </a:rPr>
              <a:t>(налогооблагаемая база – доходы)</a:t>
            </a:r>
            <a:endParaRPr sz="2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7"/>
          <p:cNvSpPr txBox="1"/>
          <p:nvPr/>
        </p:nvSpPr>
        <p:spPr>
          <a:xfrm>
            <a:off x="1475656" y="2564904"/>
            <a:ext cx="6186047" cy="359244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Налогоплательщики-предприниматели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TextShape 8"/>
          <p:cNvSpPr txBox="1"/>
          <p:nvPr/>
        </p:nvSpPr>
        <p:spPr>
          <a:xfrm>
            <a:off x="1187624" y="5733256"/>
            <a:ext cx="6792265" cy="393209"/>
          </a:xfrm>
          <a:prstGeom prst="rect">
            <a:avLst/>
          </a:prstGeom>
        </p:spPr>
        <p:txBody>
          <a:bodyPr lIns="5551" tIns="5551" rIns="5551" bIns="5551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Налогоплательщики-организации</a:t>
            </a:r>
            <a:endParaRPr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TextShape 23"/>
          <p:cNvSpPr txBox="1"/>
          <p:nvPr/>
        </p:nvSpPr>
        <p:spPr>
          <a:xfrm>
            <a:off x="899592" y="6309320"/>
            <a:ext cx="8140984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r"/>
            <a:r>
              <a:rPr lang="ru-RU" sz="2000" dirty="0" smtClean="0">
                <a:latin typeface="+mj-lt"/>
              </a:rPr>
              <a:t>Ставки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5%</a:t>
            </a:r>
            <a:r>
              <a:rPr lang="ru-RU" sz="2000" dirty="0">
                <a:latin typeface="+mj-lt"/>
              </a:rPr>
              <a:t> 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10%</a:t>
            </a:r>
            <a:r>
              <a:rPr lang="ru-RU" sz="2000" dirty="0">
                <a:latin typeface="+mj-lt"/>
              </a:rPr>
              <a:t> применяются до </a:t>
            </a:r>
            <a:r>
              <a:rPr lang="ru-RU" sz="2000" dirty="0" smtClean="0">
                <a:latin typeface="+mj-lt"/>
              </a:rPr>
              <a:t>1 января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2017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>
                <a:latin typeface="+mj-lt"/>
              </a:rPr>
              <a:t>года</a:t>
            </a:r>
            <a:endParaRPr sz="2000" dirty="0">
              <a:latin typeface="+mj-l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72819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ЗТО «Об установлении налоговой ставки при применении упрощенной системы налогообложения»</a:t>
            </a:r>
            <a:br>
              <a:rPr lang="ru-RU" sz="2400" dirty="0" smtClean="0"/>
            </a:br>
            <a:r>
              <a:rPr lang="ru-RU" sz="2400" dirty="0" smtClean="0"/>
              <a:t>от 18.05.2015 № 2300-ЗТО</a:t>
            </a:r>
            <a:endParaRPr lang="ru-RU" sz="2400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259632" y="3861048"/>
            <a:ext cx="2736304" cy="129614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Оптовая и розничная торговля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1412776"/>
            <a:ext cx="8856984" cy="10081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3000">
                <a:schemeClr val="tx2">
                  <a:lumMod val="40000"/>
                  <a:lumOff val="60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  <a:gs pos="78000">
                <a:schemeClr val="accent1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ставки для вновь зарегистрированных налогоплательщиков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148064" y="3861048"/>
            <a:ext cx="2736304" cy="1296144"/>
          </a:xfrm>
          <a:prstGeom prst="round2DiagRect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Прочие виды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деятельности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267744" y="3140968"/>
            <a:ext cx="1080120" cy="6480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6084168" y="5229200"/>
            <a:ext cx="864096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6084168" y="3140968"/>
            <a:ext cx="864096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2267744" y="5229200"/>
            <a:ext cx="1152128" cy="6480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Shape 21"/>
          <p:cNvSpPr txBox="1"/>
          <p:nvPr/>
        </p:nvSpPr>
        <p:spPr>
          <a:xfrm>
            <a:off x="6223154" y="3140968"/>
            <a:ext cx="653102" cy="360040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5%</a:t>
            </a:r>
            <a:endParaRPr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Shape 21"/>
          <p:cNvSpPr txBox="1"/>
          <p:nvPr/>
        </p:nvSpPr>
        <p:spPr>
          <a:xfrm>
            <a:off x="6223154" y="5517232"/>
            <a:ext cx="653102" cy="360040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5%</a:t>
            </a:r>
            <a:endParaRPr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Shape 19"/>
          <p:cNvSpPr txBox="1"/>
          <p:nvPr/>
        </p:nvSpPr>
        <p:spPr>
          <a:xfrm>
            <a:off x="2267744" y="3179807"/>
            <a:ext cx="1080120" cy="393209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10%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Shape 19"/>
          <p:cNvSpPr txBox="1"/>
          <p:nvPr/>
        </p:nvSpPr>
        <p:spPr>
          <a:xfrm>
            <a:off x="2267744" y="5484063"/>
            <a:ext cx="1080120" cy="393209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10%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24115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(налогооблагаемая база – доходы минус расходы)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7"/>
          <p:cNvSpPr txBox="1"/>
          <p:nvPr/>
        </p:nvSpPr>
        <p:spPr>
          <a:xfrm>
            <a:off x="1475656" y="2564904"/>
            <a:ext cx="6186047" cy="359244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Налогоплательщики-предприниматели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TextShape 8"/>
          <p:cNvSpPr txBox="1"/>
          <p:nvPr/>
        </p:nvSpPr>
        <p:spPr>
          <a:xfrm>
            <a:off x="1187624" y="5733256"/>
            <a:ext cx="6792265" cy="393209"/>
          </a:xfrm>
          <a:prstGeom prst="rect">
            <a:avLst/>
          </a:prstGeom>
        </p:spPr>
        <p:txBody>
          <a:bodyPr lIns="5551" tIns="5551" rIns="5551" bIns="5551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Налогоплательщики-организации</a:t>
            </a:r>
            <a:endParaRPr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TextShape 23"/>
          <p:cNvSpPr txBox="1"/>
          <p:nvPr/>
        </p:nvSpPr>
        <p:spPr>
          <a:xfrm>
            <a:off x="899592" y="6309320"/>
            <a:ext cx="8140984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r"/>
            <a:r>
              <a:rPr lang="ru-RU" sz="2000" dirty="0" smtClean="0">
                <a:latin typeface="+mj-lt"/>
              </a:rPr>
              <a:t>Ставки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3%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1%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применяются до </a:t>
            </a:r>
            <a:r>
              <a:rPr lang="ru-RU" sz="2000" dirty="0" smtClean="0">
                <a:latin typeface="+mj-lt"/>
              </a:rPr>
              <a:t>1 января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2017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>
                <a:latin typeface="+mj-lt"/>
              </a:rPr>
              <a:t>года</a:t>
            </a:r>
            <a:endParaRPr sz="2000" dirty="0">
              <a:latin typeface="+mj-l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72819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ЗТО «Об установлении налоговой ставки при применении упрощенной системы налогообложения»</a:t>
            </a:r>
            <a:br>
              <a:rPr lang="ru-RU" sz="2400" dirty="0" smtClean="0"/>
            </a:br>
            <a:r>
              <a:rPr lang="ru-RU" sz="2400" dirty="0" smtClean="0"/>
              <a:t>от 28.11.2015 № 2378-ЗТО</a:t>
            </a:r>
            <a:endParaRPr lang="ru-RU" sz="2400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259632" y="3861048"/>
            <a:ext cx="2736304" cy="1296144"/>
          </a:xfrm>
          <a:prstGeom prst="round2Diag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B9ABF3"/>
              </a:gs>
              <a:gs pos="100000">
                <a:srgbClr val="7030A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Оптовая и розничная торговля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1412776"/>
            <a:ext cx="8856984" cy="10081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3000">
                <a:schemeClr val="tx2">
                  <a:lumMod val="40000"/>
                  <a:lumOff val="60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  <a:gs pos="78000">
                <a:schemeClr val="accent1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ставки для впервые зарегистрированных налогоплательщиков начиная с 19 мая 2015 года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148064" y="3861048"/>
            <a:ext cx="2736304" cy="1296144"/>
          </a:xfrm>
          <a:prstGeom prst="round2Diag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B9ABF3"/>
              </a:gs>
              <a:gs pos="100000">
                <a:srgbClr val="7030A0"/>
              </a:gs>
            </a:gsLst>
            <a:lin ang="5400000" scaled="1"/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Прочие виды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деятельности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267744" y="3140968"/>
            <a:ext cx="1080120" cy="648072"/>
          </a:xfrm>
          <a:prstGeom prst="downArrow">
            <a:avLst/>
          </a:prstGeom>
          <a:solidFill>
            <a:srgbClr val="69B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6012161" y="5229200"/>
            <a:ext cx="936104" cy="648072"/>
          </a:xfrm>
          <a:prstGeom prst="downArrow">
            <a:avLst/>
          </a:prstGeom>
          <a:solidFill>
            <a:srgbClr val="EAD7F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6012161" y="3140968"/>
            <a:ext cx="936104" cy="648072"/>
          </a:xfrm>
          <a:prstGeom prst="downArrow">
            <a:avLst/>
          </a:prstGeom>
          <a:solidFill>
            <a:srgbClr val="69B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2267744" y="5229200"/>
            <a:ext cx="1152128" cy="648072"/>
          </a:xfrm>
          <a:prstGeom prst="downArrow">
            <a:avLst/>
          </a:prstGeom>
          <a:solidFill>
            <a:srgbClr val="EAD7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Shape 21"/>
          <p:cNvSpPr txBox="1"/>
          <p:nvPr/>
        </p:nvSpPr>
        <p:spPr>
          <a:xfrm>
            <a:off x="6156176" y="3140968"/>
            <a:ext cx="653102" cy="360040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1 %</a:t>
            </a:r>
            <a:endParaRPr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Shape 21"/>
          <p:cNvSpPr txBox="1"/>
          <p:nvPr/>
        </p:nvSpPr>
        <p:spPr>
          <a:xfrm>
            <a:off x="6156176" y="5445224"/>
            <a:ext cx="653102" cy="360040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%</a:t>
            </a:r>
            <a:endParaRPr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Shape 19"/>
          <p:cNvSpPr txBox="1"/>
          <p:nvPr/>
        </p:nvSpPr>
        <p:spPr>
          <a:xfrm>
            <a:off x="2267744" y="3179807"/>
            <a:ext cx="1080120" cy="393209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3 %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Shape 19"/>
          <p:cNvSpPr txBox="1"/>
          <p:nvPr/>
        </p:nvSpPr>
        <p:spPr>
          <a:xfrm>
            <a:off x="2339752" y="5484063"/>
            <a:ext cx="1080120" cy="393209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3 %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24115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(налогооблагаемая база – доходы)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1198</TotalTime>
  <Words>457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«Законотворческая деятельность Тульской областной Думы  по поддержке  субъектов предпринимательства»</vt:lpstr>
      <vt:lpstr>Малый бизнес  </vt:lpstr>
      <vt:lpstr>ЗТО "Об установлении размеров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налогообложения« ред. от 28.05.2015 № 2313-ЗТО </vt:lpstr>
      <vt:lpstr>Патентная    система   налогообложения  с 1 января 2016 года (ред. от 28.11.2015 № 2379-ЗТО)</vt:lpstr>
      <vt:lpstr>ЗТО «О регулировании отношений, связанных с организацией  розничных рынков и ярмарок» </vt:lpstr>
      <vt:lpstr>ЗТО «О налоге на имущество организаций»  (ред. от 23.04.2015 № 2287-ЗТО)</vt:lpstr>
      <vt:lpstr>ЗТО «Об установлении налоговой ставки при применении упрощенной системы налогообложения»  ред. от 28.11.2015 № 2378-ЗТО</vt:lpstr>
      <vt:lpstr>ЗТО «Об установлении налоговой ставки при применении упрощенной системы налогообложения» от 18.05.2015 № 2300-ЗТО</vt:lpstr>
      <vt:lpstr>ЗТО «Об установлении налоговой ставки при применении упрощенной системы налогообложения» от 28.11.2015 № 2378-ЗТО</vt:lpstr>
      <vt:lpstr>ЗТО «Об установлении налоговых ставок для отдельных категорий налогоплательщиков – индивидуальных предпринимателей» ред. 18.05.2015 № 2300-ЗТО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Протопопова Виктория Владимировна</dc:creator>
  <cp:lastModifiedBy>Протопопова Виктория Владимировна</cp:lastModifiedBy>
  <cp:revision>132</cp:revision>
  <dcterms:created xsi:type="dcterms:W3CDTF">2014-07-09T15:24:17Z</dcterms:created>
  <dcterms:modified xsi:type="dcterms:W3CDTF">2016-04-25T06:29:05Z</dcterms:modified>
</cp:coreProperties>
</file>